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74" r:id="rId2"/>
    <p:sldId id="461" r:id="rId3"/>
    <p:sldId id="441" r:id="rId4"/>
    <p:sldId id="449" r:id="rId5"/>
    <p:sldId id="450" r:id="rId6"/>
    <p:sldId id="454" r:id="rId7"/>
    <p:sldId id="455" r:id="rId8"/>
    <p:sldId id="457" r:id="rId9"/>
    <p:sldId id="459" r:id="rId10"/>
    <p:sldId id="458" r:id="rId11"/>
    <p:sldId id="460" r:id="rId12"/>
    <p:sldId id="462" r:id="rId13"/>
    <p:sldId id="479" r:id="rId14"/>
    <p:sldId id="466" r:id="rId15"/>
    <p:sldId id="467" r:id="rId16"/>
    <p:sldId id="468" r:id="rId17"/>
    <p:sldId id="469" r:id="rId18"/>
    <p:sldId id="470" r:id="rId19"/>
    <p:sldId id="471" r:id="rId20"/>
    <p:sldId id="472" r:id="rId21"/>
    <p:sldId id="473" r:id="rId22"/>
    <p:sldId id="474" r:id="rId23"/>
    <p:sldId id="475" r:id="rId24"/>
    <p:sldId id="476" r:id="rId25"/>
    <p:sldId id="477" r:id="rId26"/>
    <p:sldId id="478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36"/>
        <p:guide pos="29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19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21742B8-C34D-4394-A2C4-BB4650CB2DC8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9.jpeg"/><Relationship Id="rId2" Type="http://schemas.openxmlformats.org/officeDocument/2006/relationships/slide" Target="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6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412776"/>
            <a:ext cx="8429684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Calibri" panose="020F0502020204030204" pitchFamily="34" charset="0"/>
              </a:rPr>
              <a:t>第</a:t>
            </a:r>
            <a:r>
              <a:rPr lang="en-US" altLang="zh-CN" sz="6000" dirty="0" smtClean="0">
                <a:latin typeface="Calibri" panose="020F0502020204030204" pitchFamily="34" charset="0"/>
              </a:rPr>
              <a:t>2</a:t>
            </a:r>
            <a:r>
              <a:rPr lang="zh-CN" altLang="en-US" sz="6000" dirty="0" smtClean="0">
                <a:latin typeface="Calibri" panose="020F0502020204030204" pitchFamily="34" charset="0"/>
              </a:rPr>
              <a:t>单元    因数与倍数</a:t>
            </a:r>
            <a:endParaRPr lang="zh-CN" altLang="en-US" sz="60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3592" y="3593504"/>
            <a:ext cx="7261923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2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的倍数的特征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523805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2  2</a:t>
            </a:r>
            <a:r>
              <a:rPr lang="zh-CN" altLang="en-US" sz="4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的倍数</a:t>
            </a:r>
            <a:r>
              <a:rPr lang="zh-CN" altLang="en-US" sz="4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的特征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526757" y="1340768"/>
            <a:ext cx="3917451" cy="64633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自学：奇数和偶数</a:t>
            </a:r>
            <a:endParaRPr lang="zh-CN" sz="44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0" name="Text Box 4"/>
          <p:cNvSpPr txBox="1">
            <a:spLocks noChangeArrowheads="1"/>
          </p:cNvSpPr>
          <p:nvPr/>
        </p:nvSpPr>
        <p:spPr bwMode="auto">
          <a:xfrm>
            <a:off x="683568" y="2564904"/>
            <a:ext cx="7848872" cy="2774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4000" dirty="0">
                <a:solidFill>
                  <a:srgbClr val="99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4000" dirty="0" smtClean="0">
                <a:solidFill>
                  <a:srgbClr val="99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sz="4000" dirty="0" smtClean="0">
                <a:solidFill>
                  <a:srgbClr val="99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整数</a:t>
            </a:r>
            <a:r>
              <a:rPr lang="zh-CN" sz="4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中，是</a:t>
            </a:r>
            <a:r>
              <a:rPr lang="zh-CN" altLang="zh-CN" sz="4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sz="4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的倍数的数叫做</a:t>
            </a:r>
            <a:r>
              <a:rPr 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偶数</a:t>
            </a:r>
            <a:r>
              <a:rPr lang="zh-CN" sz="4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zh-CN" sz="4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zh-CN" sz="4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也是偶数</a:t>
            </a:r>
            <a:r>
              <a:rPr lang="zh-CN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），不是</a:t>
            </a:r>
            <a:r>
              <a:rPr lang="zh-CN" altLang="zh-CN" sz="4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sz="4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的倍数的数叫做</a:t>
            </a:r>
            <a:r>
              <a:rPr 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奇数</a:t>
            </a:r>
            <a:r>
              <a:rPr lang="zh-CN" sz="4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51"/>
          <p:cNvSpPr>
            <a:spLocks noChangeArrowheads="1"/>
          </p:cNvSpPr>
          <p:nvPr/>
        </p:nvSpPr>
        <p:spPr bwMode="auto">
          <a:xfrm>
            <a:off x="4776470" y="3905885"/>
            <a:ext cx="1203960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Rectangle 51"/>
          <p:cNvSpPr>
            <a:spLocks noChangeArrowheads="1"/>
          </p:cNvSpPr>
          <p:nvPr/>
        </p:nvSpPr>
        <p:spPr bwMode="auto">
          <a:xfrm>
            <a:off x="6726555" y="2813050"/>
            <a:ext cx="1203960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5" name="Rectangle 51"/>
          <p:cNvSpPr>
            <a:spLocks noChangeArrowheads="1"/>
          </p:cNvSpPr>
          <p:nvPr/>
        </p:nvSpPr>
        <p:spPr bwMode="auto">
          <a:xfrm>
            <a:off x="2700020" y="2834640"/>
            <a:ext cx="1203960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Rectangle 51"/>
          <p:cNvSpPr>
            <a:spLocks noChangeArrowheads="1"/>
          </p:cNvSpPr>
          <p:nvPr/>
        </p:nvSpPr>
        <p:spPr bwMode="auto">
          <a:xfrm>
            <a:off x="6726555" y="3939540"/>
            <a:ext cx="1203960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" name="Rectangle 51"/>
          <p:cNvSpPr>
            <a:spLocks noChangeArrowheads="1"/>
          </p:cNvSpPr>
          <p:nvPr/>
        </p:nvSpPr>
        <p:spPr bwMode="auto">
          <a:xfrm>
            <a:off x="2667635" y="3939540"/>
            <a:ext cx="1203960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" name="Rectangle 51"/>
          <p:cNvSpPr>
            <a:spLocks noChangeArrowheads="1"/>
          </p:cNvSpPr>
          <p:nvPr/>
        </p:nvSpPr>
        <p:spPr bwMode="auto">
          <a:xfrm>
            <a:off x="4767580" y="2821940"/>
            <a:ext cx="1203960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TextBox 14"/>
          <p:cNvSpPr txBox="1"/>
          <p:nvPr/>
        </p:nvSpPr>
        <p:spPr>
          <a:xfrm>
            <a:off x="534616" y="1548323"/>
            <a:ext cx="8141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下面各数是偶数的涂红色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是奇数的涂黄色。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2758024" y="2696863"/>
            <a:ext cx="7008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68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4807271" y="2696863"/>
            <a:ext cx="7008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73</a:t>
            </a:r>
            <a:endParaRPr lang="zh-CN" altLang="en-US" sz="4000" dirty="0"/>
          </a:p>
        </p:txBody>
      </p:sp>
      <p:sp>
        <p:nvSpPr>
          <p:cNvPr id="7" name="矩形 6"/>
          <p:cNvSpPr/>
          <p:nvPr/>
        </p:nvSpPr>
        <p:spPr>
          <a:xfrm>
            <a:off x="6637419" y="2684157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418</a:t>
            </a:r>
            <a:endParaRPr lang="zh-CN" altLang="en-US" sz="4000" dirty="0"/>
          </a:p>
        </p:txBody>
      </p:sp>
      <p:sp>
        <p:nvSpPr>
          <p:cNvPr id="8" name="矩形 7"/>
          <p:cNvSpPr/>
          <p:nvPr/>
        </p:nvSpPr>
        <p:spPr>
          <a:xfrm>
            <a:off x="2579318" y="3801232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125</a:t>
            </a:r>
            <a:endParaRPr lang="zh-CN" altLang="en-US" sz="4000" dirty="0"/>
          </a:p>
        </p:txBody>
      </p:sp>
      <p:sp>
        <p:nvSpPr>
          <p:cNvPr id="9" name="矩形 8"/>
          <p:cNvSpPr/>
          <p:nvPr/>
        </p:nvSpPr>
        <p:spPr>
          <a:xfrm>
            <a:off x="4687447" y="3801233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776</a:t>
            </a:r>
            <a:endParaRPr lang="zh-CN" altLang="en-US" sz="4000" dirty="0"/>
          </a:p>
        </p:txBody>
      </p:sp>
      <p:sp>
        <p:nvSpPr>
          <p:cNvPr id="10" name="矩形 9"/>
          <p:cNvSpPr/>
          <p:nvPr/>
        </p:nvSpPr>
        <p:spPr>
          <a:xfrm>
            <a:off x="6622069" y="3801234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829</a:t>
            </a:r>
            <a:endParaRPr lang="zh-CN" altLang="en-US" sz="40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57163" y="4155051"/>
            <a:ext cx="2076772" cy="2095500"/>
          </a:xfrm>
          <a:prstGeom prst="rect">
            <a:avLst/>
          </a:prstGeom>
        </p:spPr>
      </p:pic>
      <p:pic>
        <p:nvPicPr>
          <p:cNvPr id="20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7226" y="5797914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626179" y="6156593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3200" b="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6" grpId="0" bldLvl="0" animBg="1"/>
      <p:bldP spid="25" grpId="0" bldLvl="0" animBg="1"/>
      <p:bldP spid="24" grpId="0" bldLvl="0" animBg="1"/>
      <p:bldP spid="19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11508" y="790903"/>
            <a:ext cx="46185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1</a:t>
            </a:r>
            <a:r>
              <a:rPr lang="en-US" altLang="zh-CN" sz="2800" i="1" dirty="0"/>
              <a:t>.</a:t>
            </a:r>
            <a:r>
              <a:rPr lang="zh-CN" altLang="zh-CN" sz="2800" dirty="0"/>
              <a:t>教材第</a:t>
            </a:r>
            <a:r>
              <a:rPr lang="en-US" altLang="zh-CN" sz="2800" dirty="0"/>
              <a:t>11</a:t>
            </a:r>
            <a:r>
              <a:rPr lang="zh-CN" altLang="zh-CN" sz="2800" dirty="0"/>
              <a:t>页练习三第</a:t>
            </a:r>
            <a:r>
              <a:rPr lang="en-US" altLang="zh-CN" sz="2800" dirty="0"/>
              <a:t>6</a:t>
            </a:r>
            <a:r>
              <a:rPr lang="zh-CN" altLang="zh-CN" sz="2800" dirty="0"/>
              <a:t>题。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3" y="4431552"/>
            <a:ext cx="8712968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这样数数，数出来的数都是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_______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的倍数，第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个数是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___________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9552" y="1476073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6.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2699792" y="5157192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60</a:t>
            </a:r>
            <a:endParaRPr lang="zh-CN" altLang="en-US" sz="4000" dirty="0"/>
          </a:p>
        </p:txBody>
      </p:sp>
      <p:sp>
        <p:nvSpPr>
          <p:cNvPr id="8" name="矩形 7"/>
          <p:cNvSpPr/>
          <p:nvPr/>
        </p:nvSpPr>
        <p:spPr>
          <a:xfrm>
            <a:off x="5749314" y="4449306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/>
              <a:t>5</a:t>
            </a:r>
            <a:endParaRPr lang="zh-CN" altLang="en-US" sz="4000" dirty="0"/>
          </a:p>
        </p:txBody>
      </p:sp>
      <p:pic>
        <p:nvPicPr>
          <p:cNvPr id="1025" name="Picture 1" descr="C:\Users\mengxun\AppData\Roaming\Tencent\Users\704695030\QQ\WinTemp\RichOle\B@%SY$CW@4PS{]9KIR3~VPJ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2541" y="1371600"/>
            <a:ext cx="6017731" cy="318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11508" y="790903"/>
            <a:ext cx="5246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11</a:t>
            </a:r>
            <a:r>
              <a:rPr lang="zh-CN" altLang="zh-CN" sz="3200" dirty="0"/>
              <a:t>页练习三第</a:t>
            </a:r>
            <a:r>
              <a:rPr lang="en-US" altLang="zh-CN" sz="3200" dirty="0"/>
              <a:t>6</a:t>
            </a:r>
            <a:r>
              <a:rPr lang="zh-CN" altLang="zh-CN" sz="3200" dirty="0"/>
              <a:t>题。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1081" y="2132856"/>
            <a:ext cx="60591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98,96,94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…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8,6,4,2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。这列数中，每个数都是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_____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的倍数，第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15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个数是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_____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2213" y="1516579"/>
            <a:ext cx="1628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6.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）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1043608" y="4665330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72</a:t>
            </a:r>
            <a:endParaRPr lang="zh-CN" altLang="en-US" sz="4000" dirty="0"/>
          </a:p>
        </p:txBody>
      </p:sp>
      <p:sp>
        <p:nvSpPr>
          <p:cNvPr id="8" name="矩形 7"/>
          <p:cNvSpPr/>
          <p:nvPr/>
        </p:nvSpPr>
        <p:spPr>
          <a:xfrm>
            <a:off x="1607368" y="3837320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/>
              <a:t>2</a:t>
            </a:r>
            <a:endParaRPr lang="zh-CN" altLang="en-US" sz="4000" dirty="0"/>
          </a:p>
        </p:txBody>
      </p:sp>
      <p:pic>
        <p:nvPicPr>
          <p:cNvPr id="2049" name="Picture 1" descr="C:\Users\mengxun\AppData\Roaming\Tencent\Users\704695030\QQ\WinTemp\RichOle\$7[0C`2TJ$Z$9R`YJHPRHZY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835822"/>
            <a:ext cx="1838325" cy="296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3200" b="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4098" y="551127"/>
            <a:ext cx="46185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2</a:t>
            </a:r>
            <a:r>
              <a:rPr lang="en-US" altLang="zh-CN" sz="2800" i="1" dirty="0"/>
              <a:t>.</a:t>
            </a:r>
            <a:r>
              <a:rPr lang="zh-CN" altLang="zh-CN" sz="2800" dirty="0"/>
              <a:t>教材第</a:t>
            </a:r>
            <a:r>
              <a:rPr lang="en-US" altLang="zh-CN" sz="2800" dirty="0"/>
              <a:t>12</a:t>
            </a:r>
            <a:r>
              <a:rPr lang="zh-CN" altLang="zh-CN" sz="2800" dirty="0"/>
              <a:t>页练习三第</a:t>
            </a:r>
            <a:r>
              <a:rPr lang="en-US" altLang="zh-CN" sz="2800" dirty="0"/>
              <a:t>7</a:t>
            </a:r>
            <a:r>
              <a:rPr lang="zh-CN" altLang="zh-CN" sz="2800" dirty="0"/>
              <a:t>题。</a:t>
            </a:r>
          </a:p>
        </p:txBody>
      </p:sp>
      <p:sp>
        <p:nvSpPr>
          <p:cNvPr id="6" name="矩形 5"/>
          <p:cNvSpPr/>
          <p:nvPr/>
        </p:nvSpPr>
        <p:spPr>
          <a:xfrm>
            <a:off x="35496" y="996195"/>
            <a:ext cx="502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7.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3789040"/>
            <a:ext cx="86576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+mn-ea"/>
                <a:ea typeface="+mn-ea"/>
              </a:rPr>
              <a:t>找回的钱不对。</a:t>
            </a:r>
          </a:p>
          <a:p>
            <a:r>
              <a:rPr lang="zh-CN" altLang="zh-CN" sz="2800" dirty="0" smtClean="0">
                <a:latin typeface="+mn-ea"/>
                <a:ea typeface="+mn-ea"/>
              </a:rPr>
              <a:t>马蹄莲</a:t>
            </a:r>
            <a:r>
              <a:rPr lang="zh-CN" altLang="zh-CN" sz="2800" dirty="0">
                <a:latin typeface="+mn-ea"/>
                <a:ea typeface="+mn-ea"/>
              </a:rPr>
              <a:t>的单价是</a:t>
            </a:r>
            <a:r>
              <a:rPr lang="en-US" altLang="zh-CN" sz="2800" dirty="0">
                <a:latin typeface="+mn-ea"/>
                <a:ea typeface="+mn-ea"/>
              </a:rPr>
              <a:t>10</a:t>
            </a:r>
            <a:r>
              <a:rPr lang="zh-CN" altLang="zh-CN" sz="2800" dirty="0">
                <a:latin typeface="+mn-ea"/>
                <a:ea typeface="+mn-ea"/>
              </a:rPr>
              <a:t>元</a:t>
            </a:r>
            <a:r>
              <a:rPr lang="en-US" altLang="zh-CN" sz="2800" dirty="0">
                <a:latin typeface="+mn-ea"/>
                <a:ea typeface="+mn-ea"/>
              </a:rPr>
              <a:t>,</a:t>
            </a:r>
            <a:r>
              <a:rPr lang="zh-CN" altLang="zh-CN" sz="2800" dirty="0">
                <a:latin typeface="+mn-ea"/>
                <a:ea typeface="+mn-ea"/>
              </a:rPr>
              <a:t>郁金香的单价是</a:t>
            </a:r>
            <a:r>
              <a:rPr lang="en-US" altLang="zh-CN" sz="2800" dirty="0">
                <a:latin typeface="+mn-ea"/>
                <a:ea typeface="+mn-ea"/>
              </a:rPr>
              <a:t>5</a:t>
            </a:r>
            <a:r>
              <a:rPr lang="zh-CN" altLang="zh-CN" sz="2800" dirty="0">
                <a:latin typeface="+mn-ea"/>
                <a:ea typeface="+mn-ea"/>
              </a:rPr>
              <a:t>元</a:t>
            </a:r>
            <a:r>
              <a:rPr lang="en-US" altLang="zh-CN" sz="2800" dirty="0">
                <a:latin typeface="+mn-ea"/>
                <a:ea typeface="+mn-ea"/>
              </a:rPr>
              <a:t>,</a:t>
            </a:r>
            <a:r>
              <a:rPr lang="zh-CN" altLang="zh-CN" sz="2800" dirty="0">
                <a:latin typeface="+mn-ea"/>
                <a:ea typeface="+mn-ea"/>
              </a:rPr>
              <a:t>妈妈付出</a:t>
            </a:r>
            <a:r>
              <a:rPr lang="en-US" altLang="zh-CN" sz="2800" dirty="0">
                <a:latin typeface="+mn-ea"/>
                <a:ea typeface="+mn-ea"/>
              </a:rPr>
              <a:t>50</a:t>
            </a:r>
            <a:r>
              <a:rPr lang="zh-CN" altLang="zh-CN" sz="2800" dirty="0">
                <a:latin typeface="+mn-ea"/>
                <a:ea typeface="+mn-ea"/>
              </a:rPr>
              <a:t>元。这三个数都是</a:t>
            </a:r>
            <a:r>
              <a:rPr lang="en-US" altLang="zh-CN" sz="2800" dirty="0">
                <a:latin typeface="+mn-ea"/>
                <a:ea typeface="+mn-ea"/>
              </a:rPr>
              <a:t>5</a:t>
            </a:r>
            <a:r>
              <a:rPr lang="zh-CN" altLang="zh-CN" sz="2800" dirty="0">
                <a:latin typeface="+mn-ea"/>
                <a:ea typeface="+mn-ea"/>
              </a:rPr>
              <a:t>的倍数</a:t>
            </a:r>
            <a:r>
              <a:rPr lang="en-US" altLang="zh-CN" sz="2800" dirty="0">
                <a:latin typeface="+mn-ea"/>
                <a:ea typeface="+mn-ea"/>
              </a:rPr>
              <a:t>,</a:t>
            </a:r>
            <a:r>
              <a:rPr lang="zh-CN" altLang="zh-CN" sz="2800" dirty="0">
                <a:latin typeface="+mn-ea"/>
                <a:ea typeface="+mn-ea"/>
              </a:rPr>
              <a:t>不管妈妈各买几枝</a:t>
            </a:r>
            <a:r>
              <a:rPr lang="en-US" altLang="zh-CN" sz="2800" dirty="0">
                <a:latin typeface="+mn-ea"/>
                <a:ea typeface="+mn-ea"/>
              </a:rPr>
              <a:t>,</a:t>
            </a:r>
            <a:r>
              <a:rPr lang="zh-CN" altLang="zh-CN" sz="2800" dirty="0">
                <a:latin typeface="+mn-ea"/>
                <a:ea typeface="+mn-ea"/>
              </a:rPr>
              <a:t>应付出的钱数都是</a:t>
            </a:r>
            <a:r>
              <a:rPr lang="en-US" altLang="zh-CN" sz="2800" dirty="0">
                <a:latin typeface="+mn-ea"/>
                <a:ea typeface="+mn-ea"/>
              </a:rPr>
              <a:t>5</a:t>
            </a:r>
            <a:r>
              <a:rPr lang="zh-CN" altLang="zh-CN" sz="2800" dirty="0">
                <a:latin typeface="+mn-ea"/>
                <a:ea typeface="+mn-ea"/>
              </a:rPr>
              <a:t>的倍数</a:t>
            </a:r>
            <a:r>
              <a:rPr lang="en-US" altLang="zh-CN" sz="2800" dirty="0">
                <a:latin typeface="+mn-ea"/>
                <a:ea typeface="+mn-ea"/>
              </a:rPr>
              <a:t>,</a:t>
            </a:r>
            <a:r>
              <a:rPr lang="zh-CN" altLang="zh-CN" sz="2800" dirty="0">
                <a:latin typeface="+mn-ea"/>
                <a:ea typeface="+mn-ea"/>
              </a:rPr>
              <a:t>找回的钱也应该是</a:t>
            </a:r>
            <a:r>
              <a:rPr lang="en-US" altLang="zh-CN" sz="2800" dirty="0">
                <a:latin typeface="+mn-ea"/>
                <a:ea typeface="+mn-ea"/>
              </a:rPr>
              <a:t>5</a:t>
            </a:r>
            <a:r>
              <a:rPr lang="zh-CN" altLang="zh-CN" sz="2800" dirty="0">
                <a:latin typeface="+mn-ea"/>
                <a:ea typeface="+mn-ea"/>
              </a:rPr>
              <a:t>的倍数。</a:t>
            </a:r>
            <a:r>
              <a:rPr lang="en-US" altLang="zh-CN" sz="2800" dirty="0">
                <a:latin typeface="+mn-ea"/>
                <a:ea typeface="+mn-ea"/>
              </a:rPr>
              <a:t>13</a:t>
            </a:r>
            <a:r>
              <a:rPr lang="zh-CN" altLang="zh-CN" sz="2800" dirty="0">
                <a:latin typeface="+mn-ea"/>
                <a:ea typeface="+mn-ea"/>
              </a:rPr>
              <a:t>元不是</a:t>
            </a:r>
            <a:r>
              <a:rPr lang="en-US" altLang="zh-CN" sz="2800" dirty="0">
                <a:latin typeface="+mn-ea"/>
                <a:ea typeface="+mn-ea"/>
              </a:rPr>
              <a:t>5</a:t>
            </a:r>
            <a:r>
              <a:rPr lang="zh-CN" altLang="zh-CN" sz="2800" dirty="0">
                <a:latin typeface="+mn-ea"/>
                <a:ea typeface="+mn-ea"/>
              </a:rPr>
              <a:t>的倍数</a:t>
            </a:r>
            <a:r>
              <a:rPr lang="en-US" altLang="zh-CN" sz="2800" dirty="0">
                <a:latin typeface="+mn-ea"/>
                <a:ea typeface="+mn-ea"/>
              </a:rPr>
              <a:t>,</a:t>
            </a:r>
            <a:r>
              <a:rPr lang="zh-CN" altLang="zh-CN" sz="2800" dirty="0">
                <a:latin typeface="+mn-ea"/>
                <a:ea typeface="+mn-ea"/>
              </a:rPr>
              <a:t>所以可以判断找回的钱不对。</a:t>
            </a:r>
          </a:p>
        </p:txBody>
      </p:sp>
      <p:sp>
        <p:nvSpPr>
          <p:cNvPr id="2" name="矩形 1"/>
          <p:cNvSpPr/>
          <p:nvPr/>
        </p:nvSpPr>
        <p:spPr>
          <a:xfrm>
            <a:off x="5829300" y="2214245"/>
            <a:ext cx="302323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你能很快地帮妈妈判断找回的钱对不对吗？</a:t>
            </a:r>
          </a:p>
        </p:txBody>
      </p:sp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5"/>
          <a:srcRect r="16199"/>
          <a:stretch>
            <a:fillRect/>
          </a:stretch>
        </p:blipFill>
        <p:spPr>
          <a:xfrm>
            <a:off x="1005205" y="1074420"/>
            <a:ext cx="5144135" cy="28162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76162" y="1340767"/>
            <a:ext cx="7702212" cy="1626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</a:rPr>
              <a:t> </a:t>
            </a:r>
            <a:r>
              <a:rPr lang="en-US" altLang="zh-CN" sz="3600" dirty="0">
                <a:solidFill>
                  <a:srgbClr val="000000"/>
                </a:solidFill>
              </a:rPr>
              <a:t>2</a:t>
            </a:r>
            <a:r>
              <a:rPr lang="zh-CN" altLang="en-US" sz="3600" dirty="0">
                <a:solidFill>
                  <a:srgbClr val="000000"/>
                </a:solidFill>
              </a:rPr>
              <a:t>的倍数的数叫偶数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不是</a:t>
            </a:r>
            <a:r>
              <a:rPr lang="en-US" altLang="zh-CN" sz="3600" dirty="0">
                <a:solidFill>
                  <a:srgbClr val="000000"/>
                </a:solidFill>
              </a:rPr>
              <a:t>2</a:t>
            </a:r>
            <a:r>
              <a:rPr lang="zh-CN" altLang="en-US" sz="3600" dirty="0">
                <a:solidFill>
                  <a:srgbClr val="000000"/>
                </a:solidFill>
              </a:rPr>
              <a:t>的倍数的数叫</a:t>
            </a:r>
            <a:r>
              <a:rPr lang="zh-CN" altLang="en-US" sz="3600" dirty="0" smtClean="0">
                <a:solidFill>
                  <a:srgbClr val="000000"/>
                </a:solidFill>
              </a:rPr>
              <a:t>奇数。</a:t>
            </a:r>
            <a:endParaRPr lang="zh-CN" altLang="zh-CN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11560" y="2996951"/>
            <a:ext cx="8280920" cy="1661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</a:rPr>
              <a:t>知道了</a:t>
            </a:r>
            <a:r>
              <a:rPr lang="en-US" altLang="zh-CN" sz="3600" dirty="0" smtClean="0">
                <a:solidFill>
                  <a:srgbClr val="000000"/>
                </a:solidFill>
              </a:rPr>
              <a:t>2</a:t>
            </a:r>
            <a:r>
              <a:rPr lang="zh-CN" altLang="en-US" sz="3600" dirty="0" smtClean="0">
                <a:solidFill>
                  <a:srgbClr val="000000"/>
                </a:solidFill>
              </a:rPr>
              <a:t>的倍数特征：个位是</a:t>
            </a:r>
            <a:r>
              <a:rPr lang="en-US" altLang="zh-CN" sz="3600" dirty="0" smtClean="0">
                <a:solidFill>
                  <a:srgbClr val="000000"/>
                </a:solidFill>
              </a:rPr>
              <a:t>0</a:t>
            </a:r>
            <a:r>
              <a:rPr lang="zh-CN" altLang="en-US" sz="3600" dirty="0" smtClean="0">
                <a:solidFill>
                  <a:srgbClr val="000000"/>
                </a:solidFill>
              </a:rPr>
              <a:t>、</a:t>
            </a:r>
            <a:r>
              <a:rPr lang="en-US" altLang="zh-CN" sz="3600" dirty="0" smtClean="0">
                <a:solidFill>
                  <a:srgbClr val="000000"/>
                </a:solidFill>
              </a:rPr>
              <a:t>2</a:t>
            </a:r>
            <a:r>
              <a:rPr lang="zh-CN" altLang="en-US" sz="3600" dirty="0" smtClean="0">
                <a:solidFill>
                  <a:srgbClr val="000000"/>
                </a:solidFill>
              </a:rPr>
              <a:t>、</a:t>
            </a:r>
            <a:r>
              <a:rPr lang="en-US" altLang="zh-CN" sz="3600" dirty="0" smtClean="0">
                <a:solidFill>
                  <a:srgbClr val="000000"/>
                </a:solidFill>
              </a:rPr>
              <a:t>4</a:t>
            </a:r>
            <a:r>
              <a:rPr lang="zh-CN" altLang="en-US" sz="3600" dirty="0" smtClean="0">
                <a:solidFill>
                  <a:srgbClr val="000000"/>
                </a:solidFill>
              </a:rPr>
              <a:t>、</a:t>
            </a:r>
            <a:r>
              <a:rPr lang="en-US" altLang="zh-CN" sz="3600" dirty="0" smtClean="0">
                <a:solidFill>
                  <a:srgbClr val="000000"/>
                </a:solidFill>
              </a:rPr>
              <a:t>6</a:t>
            </a:r>
            <a:r>
              <a:rPr lang="zh-CN" altLang="en-US" sz="3600" dirty="0" smtClean="0">
                <a:solidFill>
                  <a:srgbClr val="000000"/>
                </a:solidFill>
              </a:rPr>
              <a:t>、</a:t>
            </a:r>
            <a:r>
              <a:rPr lang="en-US" altLang="zh-CN" sz="3600" dirty="0">
                <a:solidFill>
                  <a:srgbClr val="000000"/>
                </a:solidFill>
              </a:rPr>
              <a:t>8</a:t>
            </a:r>
            <a:r>
              <a:rPr lang="zh-CN" altLang="en-US" sz="3600" dirty="0" smtClean="0">
                <a:solidFill>
                  <a:srgbClr val="000000"/>
                </a:solidFill>
              </a:rPr>
              <a:t>的数。</a:t>
            </a:r>
            <a:endParaRPr lang="zh-CN" altLang="zh-CN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646275" y="4684132"/>
            <a:ext cx="8280920" cy="830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600" dirty="0">
                <a:solidFill>
                  <a:srgbClr val="000000"/>
                </a:solidFill>
              </a:rPr>
              <a:t>知道</a:t>
            </a:r>
            <a:r>
              <a:rPr lang="zh-CN" altLang="en-US" sz="3600" dirty="0" smtClean="0">
                <a:solidFill>
                  <a:srgbClr val="000000"/>
                </a:solidFill>
              </a:rPr>
              <a:t>了</a:t>
            </a:r>
            <a:r>
              <a:rPr lang="en-US" altLang="zh-CN" sz="3600" dirty="0" smtClean="0">
                <a:solidFill>
                  <a:srgbClr val="000000"/>
                </a:solidFill>
              </a:rPr>
              <a:t>5</a:t>
            </a:r>
            <a:r>
              <a:rPr lang="zh-CN" altLang="en-US" sz="3600" dirty="0" smtClean="0">
                <a:solidFill>
                  <a:srgbClr val="000000"/>
                </a:solidFill>
              </a:rPr>
              <a:t>的倍数特征：个位是</a:t>
            </a:r>
            <a:r>
              <a:rPr lang="en-US" altLang="zh-CN" sz="3600" dirty="0" smtClean="0">
                <a:solidFill>
                  <a:srgbClr val="000000"/>
                </a:solidFill>
              </a:rPr>
              <a:t>5</a:t>
            </a:r>
            <a:r>
              <a:rPr lang="zh-CN" altLang="en-US" sz="3600" dirty="0" smtClean="0">
                <a:solidFill>
                  <a:srgbClr val="000000"/>
                </a:solidFill>
              </a:rPr>
              <a:t>或的数。</a:t>
            </a:r>
            <a:endParaRPr lang="zh-CN" altLang="zh-CN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179512" y="807450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11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页练习三第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标题 1"/>
          <p:cNvSpPr txBox="1">
            <a:spLocks noChangeArrowheads="1"/>
          </p:cNvSpPr>
          <p:nvPr/>
        </p:nvSpPr>
        <p:spPr bwMode="auto">
          <a:xfrm>
            <a:off x="179512" y="1340768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下列数中，哪些是奇数？哪些是偶数？</a:t>
            </a:r>
          </a:p>
        </p:txBody>
      </p:sp>
      <p:sp>
        <p:nvSpPr>
          <p:cNvPr id="39" name="矩形 38"/>
          <p:cNvSpPr/>
          <p:nvPr/>
        </p:nvSpPr>
        <p:spPr>
          <a:xfrm>
            <a:off x="827584" y="2182354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33</a:t>
            </a:r>
            <a:endParaRPr lang="zh-CN" altLang="en-US" sz="3600" dirty="0"/>
          </a:p>
        </p:txBody>
      </p:sp>
      <p:sp>
        <p:nvSpPr>
          <p:cNvPr id="40" name="矩形 39"/>
          <p:cNvSpPr/>
          <p:nvPr/>
        </p:nvSpPr>
        <p:spPr>
          <a:xfrm>
            <a:off x="2084743" y="2182354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98</a:t>
            </a:r>
            <a:endParaRPr lang="zh-CN" altLang="en-US" sz="3600" dirty="0"/>
          </a:p>
        </p:txBody>
      </p:sp>
      <p:sp>
        <p:nvSpPr>
          <p:cNvPr id="47" name="矩形 46"/>
          <p:cNvSpPr/>
          <p:nvPr/>
        </p:nvSpPr>
        <p:spPr>
          <a:xfrm>
            <a:off x="3335268" y="2169648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355</a:t>
            </a:r>
            <a:endParaRPr lang="zh-CN" altLang="en-US" sz="3600" dirty="0"/>
          </a:p>
        </p:txBody>
      </p:sp>
      <p:sp>
        <p:nvSpPr>
          <p:cNvPr id="48" name="矩形 47"/>
          <p:cNvSpPr/>
          <p:nvPr/>
        </p:nvSpPr>
        <p:spPr>
          <a:xfrm>
            <a:off x="4860032" y="2167018"/>
            <a:ext cx="4171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0</a:t>
            </a:r>
            <a:endParaRPr lang="zh-CN" altLang="en-US" sz="3600" dirty="0"/>
          </a:p>
        </p:txBody>
      </p:sp>
      <p:sp>
        <p:nvSpPr>
          <p:cNvPr id="52" name="矩形 51"/>
          <p:cNvSpPr/>
          <p:nvPr/>
        </p:nvSpPr>
        <p:spPr>
          <a:xfrm>
            <a:off x="7308304" y="2132856"/>
            <a:ext cx="16561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881</a:t>
            </a:r>
            <a:endParaRPr lang="zh-CN" altLang="zh-CN" sz="3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945968" y="2178751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123</a:t>
            </a:r>
            <a:endParaRPr lang="zh-CN" altLang="en-US" sz="3600" dirty="0"/>
          </a:p>
        </p:txBody>
      </p:sp>
      <p:sp>
        <p:nvSpPr>
          <p:cNvPr id="54" name="矩形 53"/>
          <p:cNvSpPr/>
          <p:nvPr/>
        </p:nvSpPr>
        <p:spPr>
          <a:xfrm>
            <a:off x="611560" y="3070701"/>
            <a:ext cx="11144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8089</a:t>
            </a:r>
            <a:endParaRPr lang="zh-CN" altLang="en-US" sz="3600" dirty="0"/>
          </a:p>
        </p:txBody>
      </p:sp>
      <p:sp>
        <p:nvSpPr>
          <p:cNvPr id="55" name="矩形 54"/>
          <p:cNvSpPr/>
          <p:nvPr/>
        </p:nvSpPr>
        <p:spPr>
          <a:xfrm>
            <a:off x="1907704" y="3070701"/>
            <a:ext cx="11144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1000</a:t>
            </a:r>
            <a:endParaRPr lang="zh-CN" altLang="en-US" sz="3600" dirty="0"/>
          </a:p>
        </p:txBody>
      </p:sp>
      <p:sp>
        <p:nvSpPr>
          <p:cNvPr id="56" name="矩形 55"/>
          <p:cNvSpPr/>
          <p:nvPr/>
        </p:nvSpPr>
        <p:spPr>
          <a:xfrm>
            <a:off x="3335268" y="3057995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988</a:t>
            </a:r>
            <a:endParaRPr lang="zh-CN" altLang="en-US" sz="3600" dirty="0"/>
          </a:p>
        </p:txBody>
      </p:sp>
      <p:sp>
        <p:nvSpPr>
          <p:cNvPr id="57" name="矩形 56"/>
          <p:cNvSpPr/>
          <p:nvPr/>
        </p:nvSpPr>
        <p:spPr>
          <a:xfrm>
            <a:off x="4644008" y="3055365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565</a:t>
            </a:r>
            <a:endParaRPr lang="zh-CN" altLang="en-US" sz="3600" dirty="0"/>
          </a:p>
        </p:txBody>
      </p:sp>
      <p:sp>
        <p:nvSpPr>
          <p:cNvPr id="58" name="矩形 57"/>
          <p:cNvSpPr/>
          <p:nvPr/>
        </p:nvSpPr>
        <p:spPr>
          <a:xfrm>
            <a:off x="7308304" y="3021203"/>
            <a:ext cx="16561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677</a:t>
            </a:r>
            <a:endParaRPr lang="zh-CN" altLang="zh-CN" sz="36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945968" y="3067098"/>
            <a:ext cx="11144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3678</a:t>
            </a:r>
            <a:endParaRPr lang="zh-CN" altLang="en-US" sz="3600" dirty="0"/>
          </a:p>
        </p:txBody>
      </p:sp>
      <p:sp>
        <p:nvSpPr>
          <p:cNvPr id="2" name="矩形 1"/>
          <p:cNvSpPr/>
          <p:nvPr/>
        </p:nvSpPr>
        <p:spPr>
          <a:xfrm>
            <a:off x="683568" y="4941168"/>
            <a:ext cx="79646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偶数</a:t>
            </a:r>
            <a:r>
              <a:rPr lang="en-US" altLang="zh-CN" sz="3600" dirty="0"/>
              <a:t>:98,0,1000,988,3678</a:t>
            </a:r>
            <a:r>
              <a:rPr lang="zh-CN" altLang="zh-CN" sz="3600" dirty="0"/>
              <a:t>。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673740" y="4029164"/>
            <a:ext cx="82907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/>
              <a:t>奇数</a:t>
            </a:r>
            <a:r>
              <a:rPr lang="en-US" altLang="zh-CN" sz="3600" dirty="0"/>
              <a:t>:33,355,123,881,8089,565,677</a:t>
            </a:r>
            <a:r>
              <a:rPr lang="zh-CN" altLang="zh-CN" sz="3600" dirty="0"/>
              <a:t>。</a:t>
            </a:r>
            <a:endParaRPr lang="zh-CN" altLang="en-US" sz="36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108149" y="795976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11</a:t>
            </a:r>
            <a:r>
              <a:rPr lang="zh-CN" altLang="en-US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页练习三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2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lang="zh-CN" altLang="en-US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2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52536" y="2229207"/>
            <a:ext cx="10116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     两个数位上的数一样，并且是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的倍数。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877" y="2412177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</a:rPr>
              <a:t>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59949" y="2393745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</a:rPr>
              <a:t>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06663" y="329343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</a:rPr>
              <a:t>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7235" y="1588139"/>
            <a:ext cx="30700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按要求填空。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-252536" y="3212976"/>
            <a:ext cx="10116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3  5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既是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的倍数，又是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的倍数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252536" y="4293096"/>
            <a:ext cx="92170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既是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的倍数，又是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倍数的最小 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三位数。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2420888"/>
            <a:ext cx="504056" cy="504056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03648" y="2420888"/>
            <a:ext cx="504056" cy="504056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60104" y="3376446"/>
            <a:ext cx="504056" cy="504056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55576" y="4509120"/>
            <a:ext cx="504056" cy="504056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403648" y="4509120"/>
            <a:ext cx="504056" cy="504056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051720" y="4509120"/>
            <a:ext cx="504056" cy="504056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11877" y="4500409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</a:rPr>
              <a:t>1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44242" y="4500409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</a:rPr>
              <a:t>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092314" y="4500409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</a:rPr>
              <a:t>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23" grpId="0"/>
      <p:bldP spid="27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27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388" y="1916832"/>
            <a:ext cx="49263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是倍数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,7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因数。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496" y="2844225"/>
            <a:ext cx="57470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）一个数的倍数有无数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个。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496" y="3717032"/>
            <a:ext cx="75169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）一个数最小的倍数是它本身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最大的因数也是它本身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263508" y="1916832"/>
            <a:ext cx="1628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308304" y="2844225"/>
            <a:ext cx="1628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380312" y="4212377"/>
            <a:ext cx="1628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740352" y="2780928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+mn-ea"/>
              </a:rPr>
              <a:t>√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728379" y="1855276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ea"/>
              </a:rPr>
              <a:t>×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812360" y="4161274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+mn-ea"/>
              </a:rPr>
              <a:t>√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1520" y="1052513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判断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题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611188" y="1411288"/>
            <a:ext cx="78517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60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25     30    87    93    102    135    788      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661988" y="2203450"/>
            <a:ext cx="7797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60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奇数：</a:t>
            </a:r>
            <a:r>
              <a:rPr lang="zh-CN" altLang="zh-CN" sz="360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（                                           ）</a:t>
            </a:r>
            <a:r>
              <a:rPr lang="zh-CN" altLang="zh-CN" sz="360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　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50825" y="617314"/>
            <a:ext cx="77041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200" dirty="0" smtClean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（重点题）</a:t>
            </a:r>
            <a:r>
              <a:rPr lang="zh-CN" altLang="zh-CN" sz="32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按要求将下列各数分类。</a:t>
            </a: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2773363" y="2203450"/>
            <a:ext cx="511175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25,  87,   93,   135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661988" y="3127375"/>
            <a:ext cx="7797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60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偶数：</a:t>
            </a:r>
            <a:r>
              <a:rPr lang="zh-CN" altLang="zh-CN" sz="360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（                                           ）</a:t>
            </a:r>
            <a:r>
              <a:rPr lang="zh-CN" altLang="zh-CN" sz="360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　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3276600" y="3073400"/>
            <a:ext cx="424815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30,  102,   788,</a:t>
            </a: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661988" y="4011613"/>
            <a:ext cx="83026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60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2的倍数：</a:t>
            </a:r>
            <a:r>
              <a:rPr lang="zh-CN" altLang="zh-CN" sz="360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（                                      ）</a:t>
            </a:r>
            <a:endParaRPr lang="zh-CN" altLang="zh-CN" sz="3600" smtClean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661988" y="4802188"/>
            <a:ext cx="81581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60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5的倍数：</a:t>
            </a:r>
            <a:r>
              <a:rPr lang="zh-CN" altLang="zh-CN" sz="360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（                                      ）</a:t>
            </a:r>
            <a:r>
              <a:rPr lang="zh-CN" altLang="zh-CN" sz="360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　</a:t>
            </a:r>
          </a:p>
        </p:txBody>
      </p:sp>
      <p:sp>
        <p:nvSpPr>
          <p:cNvPr id="37" name="Text Box 11"/>
          <p:cNvSpPr txBox="1">
            <a:spLocks noChangeArrowheads="1"/>
          </p:cNvSpPr>
          <p:nvPr/>
        </p:nvSpPr>
        <p:spPr bwMode="auto">
          <a:xfrm>
            <a:off x="3708400" y="4010025"/>
            <a:ext cx="424815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30,   102,   788</a:t>
            </a:r>
          </a:p>
        </p:txBody>
      </p:sp>
      <p:sp>
        <p:nvSpPr>
          <p:cNvPr id="38" name="Text Box 12"/>
          <p:cNvSpPr txBox="1">
            <a:spLocks noChangeArrowheads="1"/>
          </p:cNvSpPr>
          <p:nvPr/>
        </p:nvSpPr>
        <p:spPr bwMode="auto">
          <a:xfrm>
            <a:off x="3924300" y="4795838"/>
            <a:ext cx="424815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25,   30,   135</a:t>
            </a: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611188" y="5588000"/>
            <a:ext cx="81581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60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既是2的倍数又是5的倍数：</a:t>
            </a:r>
            <a:r>
              <a:rPr lang="zh-CN" altLang="zh-CN" sz="360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（         ）</a:t>
            </a:r>
            <a:r>
              <a:rPr lang="zh-CN" altLang="zh-CN" sz="360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　</a:t>
            </a:r>
          </a:p>
        </p:txBody>
      </p:sp>
      <p:sp>
        <p:nvSpPr>
          <p:cNvPr id="40" name="Text Box 14"/>
          <p:cNvSpPr txBox="1">
            <a:spLocks noChangeArrowheads="1"/>
          </p:cNvSpPr>
          <p:nvPr/>
        </p:nvSpPr>
        <p:spPr bwMode="auto">
          <a:xfrm>
            <a:off x="6804025" y="5588000"/>
            <a:ext cx="10810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60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30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/>
      <p:bldP spid="22" grpId="0" autoUpdateAnimBg="0"/>
      <p:bldP spid="37" grpId="0" autoUpdateAnimBg="0"/>
      <p:bldP spid="38" grpId="0" autoUpdateAnimBg="0"/>
      <p:bldP spid="40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471488" y="1716088"/>
            <a:ext cx="4438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楷体_GB2312" pitchFamily="49" charset="-122"/>
              </a:rPr>
              <a:t>一个四位数是253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□。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5940425" y="2427288"/>
            <a:ext cx="2317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60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0,2,4,6,8</a:t>
            </a:r>
            <a:r>
              <a:rPr lang="zh-CN" altLang="zh-CN" smtClean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179388" y="3354388"/>
            <a:ext cx="89646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2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（2）是5的倍数，□里可以填（          ）。   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539750" y="923925"/>
            <a:ext cx="75612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200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zh-CN" sz="3200" dirty="0" smtClean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（难点题）</a:t>
            </a:r>
            <a:r>
              <a:rPr lang="zh-CN" altLang="zh-CN" sz="3200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按要求写出符合要求的数。</a:t>
            </a: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79388" y="2492375"/>
            <a:ext cx="89646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2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（1）是2的倍数，□里可以填（                   ）。   </a:t>
            </a: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6061075" y="3284538"/>
            <a:ext cx="1174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60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0，5</a:t>
            </a:r>
            <a:r>
              <a:rPr lang="zh-CN" altLang="zh-CN" smtClean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215900" y="4306888"/>
            <a:ext cx="896461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（3）既是2的倍数又有因数5， □里可以填  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zh-CN" sz="32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（       ）。</a:t>
            </a: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1692275" y="4732338"/>
            <a:ext cx="4905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60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smtClean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/>
      <p:bldP spid="24" grpId="0" autoUpdateAnimBg="0"/>
      <p:bldP spid="27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811516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6" name="Rectangle 2"/>
          <p:cNvSpPr txBox="1">
            <a:spLocks noChangeArrowheads="1"/>
          </p:cNvSpPr>
          <p:nvPr/>
        </p:nvSpPr>
        <p:spPr bwMode="auto">
          <a:xfrm>
            <a:off x="0" y="765175"/>
            <a:ext cx="8027988" cy="132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99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（难点题）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从下列数字中选出两个数，组成符合要求的两位数。（各写出一个即可）</a:t>
            </a: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DC5900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2130762" y="2543440"/>
            <a:ext cx="43195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8     5     0     9     7</a:t>
            </a:r>
          </a:p>
        </p:txBody>
      </p:sp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684213" y="4716433"/>
            <a:ext cx="62642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（3）5的倍数：（                      ）</a:t>
            </a:r>
            <a:endParaRPr lang="zh-CN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Text Box 6"/>
          <p:cNvSpPr txBox="1">
            <a:spLocks noChangeArrowheads="1"/>
          </p:cNvSpPr>
          <p:nvPr/>
        </p:nvSpPr>
        <p:spPr bwMode="auto">
          <a:xfrm>
            <a:off x="3490913" y="3269009"/>
            <a:ext cx="2736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2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58,98,70,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  <a:endParaRPr lang="zh-CN" altLang="zh-CN" sz="3200" dirty="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Text Box 7"/>
          <p:cNvSpPr txBox="1">
            <a:spLocks noChangeArrowheads="1"/>
          </p:cNvSpPr>
          <p:nvPr/>
        </p:nvSpPr>
        <p:spPr bwMode="auto">
          <a:xfrm>
            <a:off x="3563938" y="3989734"/>
            <a:ext cx="28082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20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85,97,59,</a:t>
            </a:r>
            <a:r>
              <a:rPr lang="zh-CN" altLang="zh-CN" sz="32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  <a:endParaRPr lang="zh-CN" altLang="zh-CN" sz="320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Text Box 8"/>
          <p:cNvSpPr txBox="1">
            <a:spLocks noChangeArrowheads="1"/>
          </p:cNvSpPr>
          <p:nvPr/>
        </p:nvSpPr>
        <p:spPr bwMode="auto">
          <a:xfrm>
            <a:off x="4140200" y="4708872"/>
            <a:ext cx="30241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20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85,95,70,</a:t>
            </a:r>
            <a:r>
              <a:rPr lang="zh-CN" altLang="zh-CN" sz="32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  <a:endParaRPr lang="zh-CN" altLang="zh-CN" sz="3200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" name="Text Box 9"/>
          <p:cNvSpPr txBox="1">
            <a:spLocks noChangeArrowheads="1"/>
          </p:cNvSpPr>
          <p:nvPr/>
        </p:nvSpPr>
        <p:spPr bwMode="auto">
          <a:xfrm>
            <a:off x="6119812" y="5404837"/>
            <a:ext cx="30241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2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答案不唯一</a:t>
            </a:r>
          </a:p>
        </p:txBody>
      </p:sp>
      <p:sp>
        <p:nvSpPr>
          <p:cNvPr id="3" name="矩形 2"/>
          <p:cNvSpPr/>
          <p:nvPr/>
        </p:nvSpPr>
        <p:spPr>
          <a:xfrm>
            <a:off x="683568" y="3284984"/>
            <a:ext cx="5799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（1）偶数：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（                      ）</a:t>
            </a:r>
          </a:p>
        </p:txBody>
      </p:sp>
      <p:sp>
        <p:nvSpPr>
          <p:cNvPr id="4" name="矩形 3"/>
          <p:cNvSpPr/>
          <p:nvPr/>
        </p:nvSpPr>
        <p:spPr>
          <a:xfrm>
            <a:off x="683568" y="4005064"/>
            <a:ext cx="5799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（2）奇数：（                      ）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utoUpdateAnimBg="0"/>
      <p:bldP spid="54" grpId="0" autoUpdateAnimBg="0"/>
      <p:bldP spid="55" grpId="0" autoUpdateAnimBg="0"/>
      <p:bldP spid="58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56775" y="646112"/>
            <a:ext cx="7620000" cy="1148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b="1" kern="0" dirty="0" smtClean="0">
                <a:solidFill>
                  <a:srgbClr val="000000"/>
                </a:solidFill>
                <a:latin typeface="+mn-ea"/>
              </a:rPr>
              <a:t>4.</a:t>
            </a:r>
            <a:r>
              <a:rPr lang="zh-CN" altLang="en-US" b="1" kern="0" dirty="0" smtClean="0">
                <a:solidFill>
                  <a:srgbClr val="FF3399"/>
                </a:solidFill>
                <a:latin typeface="+mn-ea"/>
              </a:rPr>
              <a:t>（变式题）</a:t>
            </a:r>
            <a:r>
              <a:rPr lang="zh-CN" altLang="en-US" b="1" kern="0" dirty="0" smtClean="0">
                <a:solidFill>
                  <a:srgbClr val="000000"/>
                </a:solidFill>
                <a:latin typeface="+mn-ea"/>
              </a:rPr>
              <a:t>在</a:t>
            </a:r>
            <a:r>
              <a:rPr lang="en-US" altLang="zh-CN" b="1" kern="0" dirty="0" smtClean="0">
                <a:solidFill>
                  <a:srgbClr val="000000"/>
                </a:solidFill>
                <a:latin typeface="+mn-ea"/>
              </a:rPr>
              <a:t>3,5,8,1</a:t>
            </a:r>
            <a:r>
              <a:rPr lang="zh-CN" altLang="en-US" b="1" kern="0" dirty="0" smtClean="0">
                <a:solidFill>
                  <a:srgbClr val="000000"/>
                </a:solidFill>
                <a:latin typeface="+mn-ea"/>
              </a:rPr>
              <a:t>，</a:t>
            </a:r>
            <a:r>
              <a:rPr lang="en-US" altLang="zh-CN" b="1" kern="0" dirty="0" smtClean="0">
                <a:solidFill>
                  <a:srgbClr val="000000"/>
                </a:solidFill>
                <a:latin typeface="+mn-ea"/>
              </a:rPr>
              <a:t>0</a:t>
            </a:r>
            <a:r>
              <a:rPr lang="zh-CN" altLang="en-US" b="1" kern="0" dirty="0" smtClean="0">
                <a:solidFill>
                  <a:srgbClr val="000000"/>
                </a:solidFill>
                <a:latin typeface="+mn-ea"/>
              </a:rPr>
              <a:t>这五个数字中选出四个数字，组成符合要求的四位数。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en-US" b="1" kern="0" dirty="0" smtClean="0">
              <a:latin typeface="+mn-ea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en-US" b="1" kern="0" dirty="0" smtClean="0">
              <a:latin typeface="+mn-ea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en-US" b="1" kern="0" dirty="0" smtClean="0">
              <a:latin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906586" y="2924944"/>
            <a:ext cx="2016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2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8531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835149" y="4149080"/>
            <a:ext cx="2016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2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1038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835149" y="5301208"/>
            <a:ext cx="2016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2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1350</a:t>
            </a:r>
          </a:p>
        </p:txBody>
      </p:sp>
      <p:sp>
        <p:nvSpPr>
          <p:cNvPr id="2" name="矩形 1"/>
          <p:cNvSpPr/>
          <p:nvPr/>
        </p:nvSpPr>
        <p:spPr>
          <a:xfrm>
            <a:off x="498945" y="2313462"/>
            <a:ext cx="4923143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3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）最大的奇数是多少？</a:t>
            </a:r>
          </a:p>
        </p:txBody>
      </p:sp>
      <p:sp>
        <p:nvSpPr>
          <p:cNvPr id="3" name="矩形 2"/>
          <p:cNvSpPr/>
          <p:nvPr/>
        </p:nvSpPr>
        <p:spPr>
          <a:xfrm>
            <a:off x="500083" y="3537598"/>
            <a:ext cx="4923143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3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）最小的偶数是多少？</a:t>
            </a:r>
          </a:p>
        </p:txBody>
      </p:sp>
      <p:sp>
        <p:nvSpPr>
          <p:cNvPr id="4" name="矩形 3"/>
          <p:cNvSpPr/>
          <p:nvPr/>
        </p:nvSpPr>
        <p:spPr>
          <a:xfrm>
            <a:off x="498999" y="4769050"/>
            <a:ext cx="6160661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）最小的</a:t>
            </a:r>
            <a:r>
              <a:rPr lang="en-US" altLang="zh-CN" sz="3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和</a:t>
            </a:r>
            <a:r>
              <a:rPr lang="en-US" altLang="zh-CN" sz="3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32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的倍数是多少？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  <p:bldP spid="12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32303" y="981922"/>
            <a:ext cx="7696200" cy="208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kern="0" dirty="0" smtClean="0">
                <a:solidFill>
                  <a:srgbClr val="000000"/>
                </a:solidFill>
                <a:latin typeface="+mn-ea"/>
              </a:rPr>
              <a:t>5.</a:t>
            </a:r>
            <a:r>
              <a:rPr lang="zh-CN" altLang="en-US" b="1" kern="0" dirty="0" smtClean="0">
                <a:solidFill>
                  <a:srgbClr val="FF3399"/>
                </a:solidFill>
                <a:latin typeface="+mn-ea"/>
              </a:rPr>
              <a:t>（易错题）</a:t>
            </a:r>
            <a:r>
              <a:rPr lang="zh-CN" altLang="en-US" b="1" kern="0" dirty="0" smtClean="0">
                <a:solidFill>
                  <a:srgbClr val="000000"/>
                </a:solidFill>
                <a:latin typeface="+mn-ea"/>
              </a:rPr>
              <a:t>（1000×999-998×997）+（996×995-994×993）+…+（4×3-2×1）的结果是奇数还是偶数？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195736" y="3717032"/>
            <a:ext cx="259238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40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偶数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20222" y="404664"/>
            <a:ext cx="763284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6.</a:t>
            </a:r>
            <a:r>
              <a:rPr lang="zh-CN" alt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（探究题）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一辆公共汽车从</a:t>
            </a:r>
            <a:r>
              <a:rPr lang="zh-CN" altLang="zh-CN" sz="3200" i="1" dirty="0" smtClean="0">
                <a:solidFill>
                  <a:srgbClr val="000000"/>
                </a:solidFill>
                <a:latin typeface="+mn-ea"/>
                <a:ea typeface="+mn-ea"/>
              </a:rPr>
              <a:t>A 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站发往</a:t>
            </a:r>
            <a:r>
              <a:rPr lang="zh-CN" altLang="zh-CN" sz="3200" i="1" dirty="0" smtClean="0">
                <a:solidFill>
                  <a:srgbClr val="000000"/>
                </a:solidFill>
                <a:latin typeface="+mn-ea"/>
                <a:ea typeface="+mn-ea"/>
              </a:rPr>
              <a:t>B 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站,再从</a:t>
            </a:r>
            <a:r>
              <a:rPr lang="zh-CN" altLang="zh-CN" sz="3200" i="1" dirty="0" smtClean="0">
                <a:solidFill>
                  <a:srgbClr val="000000"/>
                </a:solidFill>
                <a:latin typeface="+mn-ea"/>
                <a:ea typeface="+mn-ea"/>
              </a:rPr>
              <a:t>B 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站发往</a:t>
            </a:r>
            <a:r>
              <a:rPr lang="zh-CN" altLang="zh-CN" sz="3200" i="1" dirty="0" smtClean="0">
                <a:solidFill>
                  <a:srgbClr val="000000"/>
                </a:solidFill>
                <a:latin typeface="+mn-ea"/>
                <a:ea typeface="+mn-ea"/>
              </a:rPr>
              <a:t>A 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站,不断往返。已知公共汽车现在在</a:t>
            </a:r>
            <a:r>
              <a:rPr lang="zh-CN" altLang="zh-CN" sz="3200" i="1" dirty="0" smtClean="0">
                <a:solidFill>
                  <a:srgbClr val="000000"/>
                </a:solidFill>
                <a:latin typeface="+mn-ea"/>
                <a:ea typeface="+mn-ea"/>
              </a:rPr>
              <a:t>A </a:t>
            </a:r>
            <a:r>
              <a:rPr lang="zh-CN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站。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07976" y="3573016"/>
            <a:ext cx="828240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（2）有人说发车99次后，公共汽车在</a:t>
            </a:r>
            <a:r>
              <a:rPr lang="zh-CN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A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站，对吗？为什么？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1835696" y="3111151"/>
            <a:ext cx="32416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200" i="1" dirty="0" smtClean="0">
                <a:solidFill>
                  <a:srgbClr val="FF0000"/>
                </a:solidFill>
                <a:latin typeface="+mn-ea"/>
                <a:ea typeface="+mn-ea"/>
              </a:rPr>
              <a:t>A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站</a:t>
            </a: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539552" y="4797152"/>
            <a:ext cx="756084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    不对。99是奇数，发车奇数次后公共汽车在</a:t>
            </a:r>
            <a:r>
              <a:rPr lang="zh-CN" altLang="zh-CN" sz="3200" i="1" dirty="0" smtClean="0">
                <a:solidFill>
                  <a:srgbClr val="FF0000"/>
                </a:solidFill>
                <a:latin typeface="+mn-ea"/>
                <a:ea typeface="+mn-ea"/>
              </a:rPr>
              <a:t>B 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站。</a:t>
            </a:r>
          </a:p>
        </p:txBody>
      </p:sp>
      <p:sp>
        <p:nvSpPr>
          <p:cNvPr id="6" name="矩形 5"/>
          <p:cNvSpPr/>
          <p:nvPr/>
        </p:nvSpPr>
        <p:spPr>
          <a:xfrm>
            <a:off x="94851" y="2563450"/>
            <a:ext cx="86517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（1）发车10次后，公共汽车在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A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站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还是</a:t>
            </a:r>
            <a:r>
              <a:rPr lang="zh-CN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B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站？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6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763688" y="1412776"/>
            <a:ext cx="54726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随意说出一个数，判断是否是</a:t>
            </a:r>
            <a:r>
              <a:rPr lang="en-US" altLang="zh-CN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40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的倍数。</a:t>
            </a:r>
            <a:endParaRPr lang="zh-CN" altLang="en-US" sz="40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0" name="TextBox 14"/>
          <p:cNvSpPr txBox="1"/>
          <p:nvPr/>
        </p:nvSpPr>
        <p:spPr>
          <a:xfrm>
            <a:off x="251521" y="1484784"/>
            <a:ext cx="864095" cy="3306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考老师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3793108"/>
            <a:ext cx="5573630" cy="2127340"/>
          </a:xfrm>
          <a:prstGeom prst="rect">
            <a:avLst/>
          </a:prstGeom>
        </p:spPr>
      </p:pic>
      <p:pic>
        <p:nvPicPr>
          <p:cNvPr id="6" name="Picture 9" descr="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1613" y="214290"/>
            <a:ext cx="25923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478588" y="179117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1" name="Rectangle 147"/>
          <p:cNvSpPr>
            <a:spLocks noChangeArrowheads="1"/>
          </p:cNvSpPr>
          <p:nvPr/>
        </p:nvSpPr>
        <p:spPr bwMode="auto">
          <a:xfrm>
            <a:off x="7861548" y="920751"/>
            <a:ext cx="720725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4162673" y="1340768"/>
            <a:ext cx="681038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7885310" y="1379538"/>
            <a:ext cx="719138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4140894" y="1788443"/>
            <a:ext cx="719138" cy="488429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7885310" y="1809750"/>
            <a:ext cx="719138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162673" y="2257426"/>
            <a:ext cx="679971" cy="485774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7867848" y="2295525"/>
            <a:ext cx="720725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4139382" y="2759075"/>
            <a:ext cx="719137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7885311" y="2708920"/>
            <a:ext cx="719137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4162673" y="3212976"/>
            <a:ext cx="679971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7867848" y="3194695"/>
            <a:ext cx="720725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4162673" y="3643189"/>
            <a:ext cx="679971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7867848" y="3659188"/>
            <a:ext cx="720725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4162674" y="4077072"/>
            <a:ext cx="695846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7877423" y="4077072"/>
            <a:ext cx="720725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4162674" y="4527649"/>
            <a:ext cx="695846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61" name="Rectangle 17"/>
          <p:cNvSpPr>
            <a:spLocks noChangeArrowheads="1"/>
          </p:cNvSpPr>
          <p:nvPr/>
        </p:nvSpPr>
        <p:spPr bwMode="auto">
          <a:xfrm>
            <a:off x="7877423" y="4533602"/>
            <a:ext cx="720725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4146798" y="5013424"/>
            <a:ext cx="719138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7861548" y="5013424"/>
            <a:ext cx="719138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64" name="Rectangle 20"/>
          <p:cNvSpPr>
            <a:spLocks noChangeArrowheads="1"/>
          </p:cNvSpPr>
          <p:nvPr/>
        </p:nvSpPr>
        <p:spPr bwMode="auto">
          <a:xfrm>
            <a:off x="4140448" y="909638"/>
            <a:ext cx="720725" cy="431800"/>
          </a:xfrm>
          <a:prstGeom prst="rect">
            <a:avLst/>
          </a:prstGeom>
          <a:solidFill>
            <a:srgbClr val="FF00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graphicFrame>
        <p:nvGraphicFramePr>
          <p:cNvPr id="6165" name="Group 21"/>
          <p:cNvGraphicFramePr>
            <a:graphicFrameLocks noGrp="1"/>
          </p:cNvGraphicFramePr>
          <p:nvPr/>
        </p:nvGraphicFramePr>
        <p:xfrm>
          <a:off x="1476623" y="911225"/>
          <a:ext cx="7124700" cy="4564066"/>
        </p:xfrm>
        <a:graphic>
          <a:graphicData uri="http://schemas.openxmlformats.org/drawingml/2006/table">
            <a:tbl>
              <a:tblPr/>
              <a:tblGrid>
                <a:gridCol w="574675"/>
                <a:gridCol w="784225"/>
                <a:gridCol w="620713"/>
                <a:gridCol w="703262"/>
                <a:gridCol w="701675"/>
                <a:gridCol w="703263"/>
                <a:gridCol w="766762"/>
                <a:gridCol w="765175"/>
                <a:gridCol w="766763"/>
                <a:gridCol w="738187"/>
              </a:tblGrid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533400" indent="-5334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914400" indent="-4572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295400" indent="-3810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7145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1717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88" name="Text Box 144"/>
          <p:cNvSpPr txBox="1">
            <a:spLocks noChangeArrowheads="1"/>
          </p:cNvSpPr>
          <p:nvPr/>
        </p:nvSpPr>
        <p:spPr bwMode="auto">
          <a:xfrm>
            <a:off x="468313" y="5518150"/>
            <a:ext cx="856932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dirty="0">
                <a:solidFill>
                  <a:schemeClr val="tx1"/>
                </a:solidFill>
              </a:rPr>
              <a:t>（</a:t>
            </a:r>
            <a:r>
              <a:rPr lang="zh-CN" altLang="zh-CN" sz="3200" dirty="0">
                <a:solidFill>
                  <a:schemeClr val="tx1"/>
                </a:solidFill>
              </a:rPr>
              <a:t>1</a:t>
            </a:r>
            <a:r>
              <a:rPr lang="zh-CN" sz="3200" dirty="0">
                <a:solidFill>
                  <a:schemeClr val="tx1"/>
                </a:solidFill>
              </a:rPr>
              <a:t>）在表中将</a:t>
            </a:r>
            <a:r>
              <a:rPr lang="zh-CN" altLang="zh-CN" sz="3200" dirty="0">
                <a:solidFill>
                  <a:schemeClr val="tx1"/>
                </a:solidFill>
              </a:rPr>
              <a:t>5</a:t>
            </a:r>
            <a:r>
              <a:rPr lang="zh-CN" sz="3200" dirty="0">
                <a:solidFill>
                  <a:schemeClr val="tx1"/>
                </a:solidFill>
              </a:rPr>
              <a:t>的倍数涂上红色，仔细观察，你发现了什么？</a:t>
            </a:r>
          </a:p>
        </p:txBody>
      </p:sp>
      <p:sp>
        <p:nvSpPr>
          <p:cNvPr id="6290" name="AutoShape 146"/>
          <p:cNvSpPr>
            <a:spLocks noChangeArrowheads="1"/>
          </p:cNvSpPr>
          <p:nvPr/>
        </p:nvSpPr>
        <p:spPr bwMode="auto">
          <a:xfrm>
            <a:off x="179512" y="777082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sz="36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zh-CN" altLang="zh-CN" sz="36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7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7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2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91" grpId="0" animBg="1"/>
      <p:bldP spid="6146" grpId="0" animBg="1"/>
      <p:bldP spid="6147" grpId="0" animBg="1"/>
      <p:bldP spid="6148" grpId="0" animBg="1"/>
      <p:bldP spid="6149" grpId="0" animBg="1"/>
      <p:bldP spid="6150" grpId="0" animBg="1"/>
      <p:bldP spid="6151" grpId="0" animBg="1"/>
      <p:bldP spid="6152" grpId="0" animBg="1"/>
      <p:bldP spid="6153" grpId="0" animBg="1"/>
      <p:bldP spid="6154" grpId="0" animBg="1"/>
      <p:bldP spid="6155" grpId="0" animBg="1"/>
      <p:bldP spid="6156" grpId="0" animBg="1"/>
      <p:bldP spid="6157" grpId="0" animBg="1"/>
      <p:bldP spid="6158" grpId="0" animBg="1"/>
      <p:bldP spid="6159" grpId="0" animBg="1"/>
      <p:bldP spid="6160" grpId="0" animBg="1"/>
      <p:bldP spid="6161" grpId="0" animBg="1"/>
      <p:bldP spid="6162" grpId="0" animBg="1"/>
      <p:bldP spid="6163" grpId="0" animBg="1"/>
      <p:bldP spid="616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611560" y="4236105"/>
            <a:ext cx="7981578" cy="9048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sz="4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个位上是</a:t>
            </a:r>
            <a:r>
              <a:rPr lang="zh-CN" altLang="zh-CN" sz="4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zh-CN" sz="4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或</a:t>
            </a:r>
            <a:r>
              <a:rPr lang="zh-CN" altLang="zh-CN" sz="4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sz="4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sz="44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</a:t>
            </a:r>
            <a:r>
              <a:rPr lang="zh-CN" altLang="en-US" sz="44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都</a:t>
            </a:r>
            <a:r>
              <a:rPr lang="zh-CN" sz="44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zh-CN" altLang="zh-CN" sz="4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sz="4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的倍数。    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566987" y="3356992"/>
            <a:ext cx="432048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的倍数的</a:t>
            </a:r>
            <a:r>
              <a:rPr 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特征</a:t>
            </a:r>
            <a:endParaRPr lang="zh-CN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15816" y="999019"/>
            <a:ext cx="787832" cy="70788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11560" y="1988840"/>
            <a:ext cx="792088" cy="70788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endParaRPr lang="zh-CN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662060" y="999019"/>
            <a:ext cx="787832" cy="70788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657804" y="1988840"/>
            <a:ext cx="792088" cy="70788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endParaRPr lang="zh-CN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670172" y="980728"/>
            <a:ext cx="787832" cy="70788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665916" y="1970549"/>
            <a:ext cx="792088" cy="70788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endParaRPr lang="zh-CN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716416" y="980728"/>
            <a:ext cx="787832" cy="70788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712160" y="1970549"/>
            <a:ext cx="792088" cy="70788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</a:t>
            </a:r>
            <a:endParaRPr lang="zh-CN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731483" y="1001317"/>
            <a:ext cx="787832" cy="70788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727227" y="1991138"/>
            <a:ext cx="792088" cy="70788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50</a:t>
            </a:r>
            <a:endParaRPr lang="zh-CN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5777727" y="1001317"/>
            <a:ext cx="787832" cy="70788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5773471" y="1991138"/>
            <a:ext cx="792088" cy="70788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60</a:t>
            </a:r>
            <a:endParaRPr lang="zh-CN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6785839" y="983026"/>
            <a:ext cx="787832" cy="70788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65</a:t>
            </a:r>
            <a:endParaRPr lang="zh-CN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6781583" y="1972847"/>
            <a:ext cx="792088" cy="707886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70</a:t>
            </a:r>
            <a:endParaRPr lang="zh-CN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27827" y="974812"/>
            <a:ext cx="792088" cy="707886"/>
            <a:chOff x="7827827" y="974812"/>
            <a:chExt cx="792088" cy="707886"/>
          </a:xfrm>
        </p:grpSpPr>
        <p:sp>
          <p:nvSpPr>
            <p:cNvPr id="2" name="矩形 1"/>
            <p:cNvSpPr/>
            <p:nvPr/>
          </p:nvSpPr>
          <p:spPr>
            <a:xfrm>
              <a:off x="7827827" y="974812"/>
              <a:ext cx="792088" cy="70788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Text Box 4"/>
            <p:cNvSpPr txBox="1">
              <a:spLocks noChangeArrowheads="1"/>
            </p:cNvSpPr>
            <p:nvPr/>
          </p:nvSpPr>
          <p:spPr bwMode="auto">
            <a:xfrm>
              <a:off x="7832083" y="1152907"/>
              <a:ext cx="787832" cy="40011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dirty="0" smtClean="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……</a:t>
              </a:r>
              <a:endParaRPr lang="zh-CN" sz="2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3755119" y="5271635"/>
            <a:ext cx="136815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验证</a:t>
            </a:r>
            <a:endParaRPr lang="zh-CN" sz="4400" b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9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9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9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39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6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9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99"/>
                            </p:stCondLst>
                            <p:childTnLst>
                              <p:par>
                                <p:cTn id="4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19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39"/>
                            </p:stCondLst>
                            <p:childTnLst>
                              <p:par>
                                <p:cTn id="5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59"/>
                            </p:stCondLst>
                            <p:childTnLst>
                              <p:par>
                                <p:cTn id="6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79"/>
                            </p:stCondLst>
                            <p:childTnLst>
                              <p:par>
                                <p:cTn id="7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99"/>
                            </p:stCondLst>
                            <p:childTnLst>
                              <p:par>
                                <p:cTn id="7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19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19"/>
                            </p:stCondLst>
                            <p:childTnLst>
                              <p:par>
                                <p:cTn id="8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0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1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  <p:bldP spid="7172" grpId="0" autoUpdateAnimBg="0"/>
      <p:bldP spid="7" grpId="0" animBg="1" autoUpdateAnimBg="0"/>
      <p:bldP spid="8" grpId="0" animBg="1" autoUpdateAnimBg="0"/>
      <p:bldP spid="9" grpId="0" animBg="1" autoUpdateAnimBg="0"/>
      <p:bldP spid="10" grpId="0" animBg="1" autoUpdateAnimBg="0"/>
      <p:bldP spid="11" grpId="0" animBg="1" autoUpdateAnimBg="0"/>
      <p:bldP spid="12" grpId="0" animBg="1" autoUpdateAnimBg="0"/>
      <p:bldP spid="13" grpId="0" animBg="1" autoUpdateAnimBg="0"/>
      <p:bldP spid="14" grpId="0" animBg="1" autoUpdateAnimBg="0"/>
      <p:bldP spid="15" grpId="0" animBg="1" autoUpdateAnimBg="0"/>
      <p:bldP spid="16" grpId="0" animBg="1" autoUpdateAnimBg="0"/>
      <p:bldP spid="17" grpId="0" animBg="1" autoUpdateAnimBg="0"/>
      <p:bldP spid="18" grpId="0" animBg="1" autoUpdateAnimBg="0"/>
      <p:bldP spid="19" grpId="0" animBg="1" autoUpdateAnimBg="0"/>
      <p:bldP spid="20" grpId="0" animBg="1" autoUpdateAnimBg="0"/>
      <p:bldP spid="30" grpId="0" autoUpdateAnimBg="0"/>
      <p:bldP spid="3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/>
          <p:cNvSpPr txBox="1"/>
          <p:nvPr/>
        </p:nvSpPr>
        <p:spPr>
          <a:xfrm>
            <a:off x="534616" y="1188283"/>
            <a:ext cx="5336246" cy="927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下面哪些数是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的倍数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80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2" name="矩形 1"/>
          <p:cNvSpPr/>
          <p:nvPr/>
        </p:nvSpPr>
        <p:spPr>
          <a:xfrm>
            <a:off x="5580112" y="3449303"/>
            <a:ext cx="2420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40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1003</a:t>
            </a:r>
            <a:endParaRPr lang="zh-CN" altLang="zh-CN" sz="40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01749" y="2470386"/>
            <a:ext cx="7008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36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2958908" y="2470386"/>
            <a:ext cx="7008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55</a:t>
            </a:r>
            <a:endParaRPr lang="zh-CN" altLang="en-US" sz="4000" dirty="0"/>
          </a:p>
        </p:txBody>
      </p:sp>
      <p:sp>
        <p:nvSpPr>
          <p:cNvPr id="7" name="矩形 6"/>
          <p:cNvSpPr/>
          <p:nvPr/>
        </p:nvSpPr>
        <p:spPr>
          <a:xfrm>
            <a:off x="4209433" y="2457680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120</a:t>
            </a:r>
            <a:endParaRPr lang="zh-CN" altLang="en-US" sz="4000" dirty="0"/>
          </a:p>
        </p:txBody>
      </p:sp>
      <p:sp>
        <p:nvSpPr>
          <p:cNvPr id="8" name="矩形 7"/>
          <p:cNvSpPr/>
          <p:nvPr/>
        </p:nvSpPr>
        <p:spPr>
          <a:xfrm>
            <a:off x="5967217" y="2455050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315</a:t>
            </a:r>
            <a:endParaRPr lang="zh-CN" altLang="en-US" sz="4000" dirty="0"/>
          </a:p>
        </p:txBody>
      </p:sp>
      <p:sp>
        <p:nvSpPr>
          <p:cNvPr id="9" name="矩形 8"/>
          <p:cNvSpPr/>
          <p:nvPr/>
        </p:nvSpPr>
        <p:spPr>
          <a:xfrm>
            <a:off x="1585532" y="3482744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401</a:t>
            </a:r>
            <a:endParaRPr lang="zh-CN" altLang="en-US" sz="4000" dirty="0"/>
          </a:p>
        </p:txBody>
      </p:sp>
      <p:sp>
        <p:nvSpPr>
          <p:cNvPr id="10" name="矩形 9"/>
          <p:cNvSpPr/>
          <p:nvPr/>
        </p:nvSpPr>
        <p:spPr>
          <a:xfrm>
            <a:off x="2855440" y="3495198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552</a:t>
            </a:r>
            <a:endParaRPr lang="zh-CN" altLang="en-US" sz="4000" dirty="0"/>
          </a:p>
        </p:txBody>
      </p:sp>
      <p:sp>
        <p:nvSpPr>
          <p:cNvPr id="11" name="矩形 10"/>
          <p:cNvSpPr/>
          <p:nvPr/>
        </p:nvSpPr>
        <p:spPr>
          <a:xfrm>
            <a:off x="4217776" y="3495198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700</a:t>
            </a:r>
            <a:endParaRPr lang="zh-CN" altLang="en-US" sz="4000" dirty="0"/>
          </a:p>
        </p:txBody>
      </p:sp>
      <p:sp>
        <p:nvSpPr>
          <p:cNvPr id="15" name="TextBox 14"/>
          <p:cNvSpPr txBox="1"/>
          <p:nvPr/>
        </p:nvSpPr>
        <p:spPr>
          <a:xfrm>
            <a:off x="419516" y="4573577"/>
            <a:ext cx="24242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倍数</a:t>
            </a:r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8000" b="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11968" y="4788306"/>
            <a:ext cx="11027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55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18112" y="4775600"/>
            <a:ext cx="15397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120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36096" y="4772970"/>
            <a:ext cx="149335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315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32564" y="4750691"/>
            <a:ext cx="15970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700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7808268" y="1235075"/>
            <a:ext cx="719138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7808268" y="1666875"/>
            <a:ext cx="719138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808268" y="2132856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7808268" y="2564904"/>
            <a:ext cx="719137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7808268" y="3069208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7808268" y="3514725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7808268" y="3933056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7808268" y="4365104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7808268" y="4869160"/>
            <a:ext cx="719138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7808268" y="749300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3385469" y="1235075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5" name="Rectangle 13"/>
          <p:cNvSpPr>
            <a:spLocks noChangeArrowheads="1"/>
          </p:cNvSpPr>
          <p:nvPr/>
        </p:nvSpPr>
        <p:spPr bwMode="auto">
          <a:xfrm>
            <a:off x="3385469" y="1666875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3359647" y="2132856"/>
            <a:ext cx="704850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7" name="Rectangle 15"/>
          <p:cNvSpPr>
            <a:spLocks noChangeArrowheads="1"/>
          </p:cNvSpPr>
          <p:nvPr/>
        </p:nvSpPr>
        <p:spPr bwMode="auto">
          <a:xfrm>
            <a:off x="3359647" y="2597150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8" name="Rectangle 16"/>
          <p:cNvSpPr>
            <a:spLocks noChangeArrowheads="1"/>
          </p:cNvSpPr>
          <p:nvPr/>
        </p:nvSpPr>
        <p:spPr bwMode="auto">
          <a:xfrm>
            <a:off x="3359647" y="3068960"/>
            <a:ext cx="704850" cy="415925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9" name="Rectangle 17"/>
          <p:cNvSpPr>
            <a:spLocks noChangeArrowheads="1"/>
          </p:cNvSpPr>
          <p:nvPr/>
        </p:nvSpPr>
        <p:spPr bwMode="auto">
          <a:xfrm>
            <a:off x="3359647" y="3514725"/>
            <a:ext cx="704850" cy="415925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0" name="Rectangle 18"/>
          <p:cNvSpPr>
            <a:spLocks noChangeArrowheads="1"/>
          </p:cNvSpPr>
          <p:nvPr/>
        </p:nvSpPr>
        <p:spPr bwMode="auto">
          <a:xfrm>
            <a:off x="3361234" y="3933056"/>
            <a:ext cx="719138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1" name="Rectangle 19"/>
          <p:cNvSpPr>
            <a:spLocks noChangeArrowheads="1"/>
          </p:cNvSpPr>
          <p:nvPr/>
        </p:nvSpPr>
        <p:spPr bwMode="auto">
          <a:xfrm>
            <a:off x="3361234" y="4364856"/>
            <a:ext cx="719138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2" name="Rectangle 20"/>
          <p:cNvSpPr>
            <a:spLocks noChangeArrowheads="1"/>
          </p:cNvSpPr>
          <p:nvPr/>
        </p:nvSpPr>
        <p:spPr bwMode="auto">
          <a:xfrm>
            <a:off x="3343772" y="4850631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3" name="Rectangle 21"/>
          <p:cNvSpPr>
            <a:spLocks noChangeArrowheads="1"/>
          </p:cNvSpPr>
          <p:nvPr/>
        </p:nvSpPr>
        <p:spPr bwMode="auto">
          <a:xfrm>
            <a:off x="3402931" y="749300"/>
            <a:ext cx="719138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4" name="Rectangle 22"/>
          <p:cNvSpPr>
            <a:spLocks noChangeArrowheads="1"/>
          </p:cNvSpPr>
          <p:nvPr/>
        </p:nvSpPr>
        <p:spPr bwMode="auto">
          <a:xfrm>
            <a:off x="4783858" y="1235075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5" name="Rectangle 23"/>
          <p:cNvSpPr>
            <a:spLocks noChangeArrowheads="1"/>
          </p:cNvSpPr>
          <p:nvPr/>
        </p:nvSpPr>
        <p:spPr bwMode="auto">
          <a:xfrm>
            <a:off x="4783858" y="1666875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6" name="Rectangle 24"/>
          <p:cNvSpPr>
            <a:spLocks noChangeArrowheads="1"/>
          </p:cNvSpPr>
          <p:nvPr/>
        </p:nvSpPr>
        <p:spPr bwMode="auto">
          <a:xfrm>
            <a:off x="4767412" y="2132856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7" name="Rectangle 25"/>
          <p:cNvSpPr>
            <a:spLocks noChangeArrowheads="1"/>
          </p:cNvSpPr>
          <p:nvPr/>
        </p:nvSpPr>
        <p:spPr bwMode="auto">
          <a:xfrm>
            <a:off x="4783287" y="2597150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8" name="Rectangle 26"/>
          <p:cNvSpPr>
            <a:spLocks noChangeArrowheads="1"/>
          </p:cNvSpPr>
          <p:nvPr/>
        </p:nvSpPr>
        <p:spPr bwMode="auto">
          <a:xfrm>
            <a:off x="4767412" y="3069208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9" name="Rectangle 27"/>
          <p:cNvSpPr>
            <a:spLocks noChangeArrowheads="1"/>
          </p:cNvSpPr>
          <p:nvPr/>
        </p:nvSpPr>
        <p:spPr bwMode="auto">
          <a:xfrm>
            <a:off x="4767412" y="3514725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20" name="Rectangle 28"/>
          <p:cNvSpPr>
            <a:spLocks noChangeArrowheads="1"/>
          </p:cNvSpPr>
          <p:nvPr/>
        </p:nvSpPr>
        <p:spPr bwMode="auto">
          <a:xfrm>
            <a:off x="4751537" y="3933056"/>
            <a:ext cx="719138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21" name="Rectangle 29"/>
          <p:cNvSpPr>
            <a:spLocks noChangeArrowheads="1"/>
          </p:cNvSpPr>
          <p:nvPr/>
        </p:nvSpPr>
        <p:spPr bwMode="auto">
          <a:xfrm>
            <a:off x="4751537" y="4365104"/>
            <a:ext cx="719138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22" name="Rectangle 30"/>
          <p:cNvSpPr>
            <a:spLocks noChangeArrowheads="1"/>
          </p:cNvSpPr>
          <p:nvPr/>
        </p:nvSpPr>
        <p:spPr bwMode="auto">
          <a:xfrm>
            <a:off x="4783287" y="4869408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23" name="Rectangle 31"/>
          <p:cNvSpPr>
            <a:spLocks noChangeArrowheads="1"/>
          </p:cNvSpPr>
          <p:nvPr/>
        </p:nvSpPr>
        <p:spPr bwMode="auto">
          <a:xfrm>
            <a:off x="4801320" y="749300"/>
            <a:ext cx="719138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24" name="Rectangle 32"/>
          <p:cNvSpPr>
            <a:spLocks noChangeArrowheads="1"/>
          </p:cNvSpPr>
          <p:nvPr/>
        </p:nvSpPr>
        <p:spPr bwMode="auto">
          <a:xfrm>
            <a:off x="6295455" y="1219200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25" name="Rectangle 33"/>
          <p:cNvSpPr>
            <a:spLocks noChangeArrowheads="1"/>
          </p:cNvSpPr>
          <p:nvPr/>
        </p:nvSpPr>
        <p:spPr bwMode="auto">
          <a:xfrm>
            <a:off x="6295455" y="1647825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26" name="Rectangle 34"/>
          <p:cNvSpPr>
            <a:spLocks noChangeArrowheads="1"/>
          </p:cNvSpPr>
          <p:nvPr/>
        </p:nvSpPr>
        <p:spPr bwMode="auto">
          <a:xfrm>
            <a:off x="6295455" y="2133600"/>
            <a:ext cx="719137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27" name="Rectangle 35"/>
          <p:cNvSpPr>
            <a:spLocks noChangeArrowheads="1"/>
          </p:cNvSpPr>
          <p:nvPr/>
        </p:nvSpPr>
        <p:spPr bwMode="auto">
          <a:xfrm>
            <a:off x="6295455" y="2581275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28" name="Rectangle 36"/>
          <p:cNvSpPr>
            <a:spLocks noChangeArrowheads="1"/>
          </p:cNvSpPr>
          <p:nvPr/>
        </p:nvSpPr>
        <p:spPr bwMode="auto">
          <a:xfrm>
            <a:off x="6297043" y="3069208"/>
            <a:ext cx="719137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29" name="Rectangle 37"/>
          <p:cNvSpPr>
            <a:spLocks noChangeArrowheads="1"/>
          </p:cNvSpPr>
          <p:nvPr/>
        </p:nvSpPr>
        <p:spPr bwMode="auto">
          <a:xfrm>
            <a:off x="6297043" y="3498850"/>
            <a:ext cx="719137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30" name="Rectangle 38"/>
          <p:cNvSpPr>
            <a:spLocks noChangeArrowheads="1"/>
          </p:cNvSpPr>
          <p:nvPr/>
        </p:nvSpPr>
        <p:spPr bwMode="auto">
          <a:xfrm>
            <a:off x="6295455" y="3933056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31" name="Rectangle 39"/>
          <p:cNvSpPr>
            <a:spLocks noChangeArrowheads="1"/>
          </p:cNvSpPr>
          <p:nvPr/>
        </p:nvSpPr>
        <p:spPr bwMode="auto">
          <a:xfrm>
            <a:off x="6296100" y="4413250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32" name="Rectangle 40"/>
          <p:cNvSpPr>
            <a:spLocks noChangeArrowheads="1"/>
          </p:cNvSpPr>
          <p:nvPr/>
        </p:nvSpPr>
        <p:spPr bwMode="auto">
          <a:xfrm>
            <a:off x="6296100" y="4869160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33" name="Rectangle 41"/>
          <p:cNvSpPr>
            <a:spLocks noChangeArrowheads="1"/>
          </p:cNvSpPr>
          <p:nvPr/>
        </p:nvSpPr>
        <p:spPr bwMode="auto">
          <a:xfrm>
            <a:off x="6295455" y="733425"/>
            <a:ext cx="7207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34" name="Rectangle 42"/>
          <p:cNvSpPr>
            <a:spLocks noChangeArrowheads="1"/>
          </p:cNvSpPr>
          <p:nvPr/>
        </p:nvSpPr>
        <p:spPr bwMode="auto">
          <a:xfrm>
            <a:off x="1995463" y="1250950"/>
            <a:ext cx="762943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35" name="Rectangle 43"/>
          <p:cNvSpPr>
            <a:spLocks noChangeArrowheads="1"/>
          </p:cNvSpPr>
          <p:nvPr/>
        </p:nvSpPr>
        <p:spPr bwMode="auto">
          <a:xfrm>
            <a:off x="1995463" y="1682750"/>
            <a:ext cx="762943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36" name="Rectangle 44"/>
          <p:cNvSpPr>
            <a:spLocks noChangeArrowheads="1"/>
          </p:cNvSpPr>
          <p:nvPr/>
        </p:nvSpPr>
        <p:spPr bwMode="auto">
          <a:xfrm>
            <a:off x="1995463" y="2130425"/>
            <a:ext cx="738982" cy="462151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37" name="Rectangle 45"/>
          <p:cNvSpPr>
            <a:spLocks noChangeArrowheads="1"/>
          </p:cNvSpPr>
          <p:nvPr/>
        </p:nvSpPr>
        <p:spPr bwMode="auto">
          <a:xfrm>
            <a:off x="1975621" y="2616200"/>
            <a:ext cx="808608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38" name="Rectangle 46"/>
          <p:cNvSpPr>
            <a:spLocks noChangeArrowheads="1"/>
          </p:cNvSpPr>
          <p:nvPr/>
        </p:nvSpPr>
        <p:spPr bwMode="auto">
          <a:xfrm>
            <a:off x="1975620" y="3068960"/>
            <a:ext cx="791146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39" name="Rectangle 47"/>
          <p:cNvSpPr>
            <a:spLocks noChangeArrowheads="1"/>
          </p:cNvSpPr>
          <p:nvPr/>
        </p:nvSpPr>
        <p:spPr bwMode="auto">
          <a:xfrm>
            <a:off x="1975620" y="3501008"/>
            <a:ext cx="791146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40" name="Rectangle 48"/>
          <p:cNvSpPr>
            <a:spLocks noChangeArrowheads="1"/>
          </p:cNvSpPr>
          <p:nvPr/>
        </p:nvSpPr>
        <p:spPr bwMode="auto">
          <a:xfrm>
            <a:off x="1975620" y="3933056"/>
            <a:ext cx="7588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41" name="Rectangle 49"/>
          <p:cNvSpPr>
            <a:spLocks noChangeArrowheads="1"/>
          </p:cNvSpPr>
          <p:nvPr/>
        </p:nvSpPr>
        <p:spPr bwMode="auto">
          <a:xfrm>
            <a:off x="1975620" y="4365104"/>
            <a:ext cx="758825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42" name="Rectangle 50"/>
          <p:cNvSpPr>
            <a:spLocks noChangeArrowheads="1"/>
          </p:cNvSpPr>
          <p:nvPr/>
        </p:nvSpPr>
        <p:spPr bwMode="auto">
          <a:xfrm>
            <a:off x="1975620" y="4850879"/>
            <a:ext cx="791145" cy="41466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43" name="Rectangle 51"/>
          <p:cNvSpPr>
            <a:spLocks noChangeArrowheads="1"/>
          </p:cNvSpPr>
          <p:nvPr/>
        </p:nvSpPr>
        <p:spPr bwMode="auto">
          <a:xfrm>
            <a:off x="1995464" y="765175"/>
            <a:ext cx="780406" cy="431800"/>
          </a:xfrm>
          <a:prstGeom prst="rect">
            <a:avLst/>
          </a:prstGeom>
          <a:solidFill>
            <a:srgbClr val="FFFF00">
              <a:alpha val="67000"/>
            </a:srgbClr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367" name="Text Box 175"/>
          <p:cNvSpPr txBox="1">
            <a:spLocks noChangeArrowheads="1"/>
          </p:cNvSpPr>
          <p:nvPr/>
        </p:nvSpPr>
        <p:spPr bwMode="auto">
          <a:xfrm>
            <a:off x="938088" y="5383080"/>
            <a:ext cx="8026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dirty="0">
                <a:solidFill>
                  <a:srgbClr val="000000"/>
                </a:solidFill>
              </a:rPr>
              <a:t>（</a:t>
            </a:r>
            <a:r>
              <a:rPr lang="zh-CN" altLang="zh-CN" sz="3200" dirty="0">
                <a:solidFill>
                  <a:srgbClr val="000000"/>
                </a:solidFill>
              </a:rPr>
              <a:t>2</a:t>
            </a:r>
            <a:r>
              <a:rPr lang="zh-CN" sz="3200" dirty="0">
                <a:solidFill>
                  <a:srgbClr val="000000"/>
                </a:solidFill>
              </a:rPr>
              <a:t>）在表中将</a:t>
            </a:r>
            <a:r>
              <a:rPr lang="zh-CN" altLang="zh-CN" sz="3200" dirty="0">
                <a:solidFill>
                  <a:srgbClr val="000000"/>
                </a:solidFill>
              </a:rPr>
              <a:t>2</a:t>
            </a:r>
            <a:r>
              <a:rPr lang="zh-CN" sz="3200" dirty="0">
                <a:solidFill>
                  <a:srgbClr val="000000"/>
                </a:solidFill>
              </a:rPr>
              <a:t>的倍数涂上黄色，仔细观察，你发现了什么？</a:t>
            </a:r>
          </a:p>
        </p:txBody>
      </p:sp>
      <p:sp>
        <p:nvSpPr>
          <p:cNvPr id="8368" name="AutoShape 176"/>
          <p:cNvSpPr>
            <a:spLocks noChangeArrowheads="1"/>
          </p:cNvSpPr>
          <p:nvPr/>
        </p:nvSpPr>
        <p:spPr bwMode="auto">
          <a:xfrm>
            <a:off x="56831" y="805656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sz="36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zh-CN" altLang="zh-CN" sz="36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</a:p>
        </p:txBody>
      </p:sp>
      <p:graphicFrame>
        <p:nvGraphicFramePr>
          <p:cNvPr id="8244" name="Group 52"/>
          <p:cNvGraphicFramePr>
            <a:graphicFrameLocks noGrp="1"/>
          </p:cNvGraphicFramePr>
          <p:nvPr>
            <p:ph idx="4294967295"/>
          </p:nvPr>
        </p:nvGraphicFramePr>
        <p:xfrm>
          <a:off x="1403648" y="768350"/>
          <a:ext cx="7124700" cy="4562478"/>
        </p:xfrm>
        <a:graphic>
          <a:graphicData uri="http://schemas.openxmlformats.org/drawingml/2006/table">
            <a:tbl>
              <a:tblPr/>
              <a:tblGrid>
                <a:gridCol w="574675"/>
                <a:gridCol w="784225"/>
                <a:gridCol w="620712"/>
                <a:gridCol w="703263"/>
                <a:gridCol w="701675"/>
                <a:gridCol w="703262"/>
                <a:gridCol w="766763"/>
                <a:gridCol w="765175"/>
                <a:gridCol w="766762"/>
                <a:gridCol w="738188"/>
              </a:tblGrid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533400" indent="-5334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914400" indent="-4572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295400" indent="-3810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7145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1717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533400" marR="0" lvl="0" indent="-533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</a:t>
                      </a:r>
                    </a:p>
                  </a:txBody>
                  <a:tcPr marL="90170" marR="90170" marT="46990" marB="469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</a:t>
                      </a:r>
                    </a:p>
                  </a:txBody>
                  <a:tcPr marL="90170" marR="90170" marT="46990" marB="469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8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"/>
                                        <p:tgtEl>
                                          <p:spTgt spid="8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8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8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8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500"/>
                                        <p:tgtEl>
                                          <p:spTgt spid="8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8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500"/>
                                        <p:tgtEl>
                                          <p:spTgt spid="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500"/>
                            </p:stCondLst>
                            <p:childTnLst>
                              <p:par>
                                <p:cTn id="6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000"/>
                            </p:stCondLst>
                            <p:childTnLst>
                              <p:par>
                                <p:cTn id="7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500"/>
                            </p:stCondLst>
                            <p:childTnLst>
                              <p:par>
                                <p:cTn id="7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500"/>
                            </p:stCondLst>
                            <p:childTnLst>
                              <p:par>
                                <p:cTn id="8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000"/>
                            </p:stCondLst>
                            <p:childTnLst>
                              <p:par>
                                <p:cTn id="8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1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500"/>
                            </p:stCondLst>
                            <p:childTnLst>
                              <p:par>
                                <p:cTn id="9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5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4000"/>
                            </p:stCondLst>
                            <p:childTnLst>
                              <p:par>
                                <p:cTn id="9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9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3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7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1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5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9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3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7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1" dur="5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5" dur="5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9" dur="5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4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3" dur="5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4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7" dur="5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4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1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5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5" dur="5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15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9" dur="5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6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3" dur="5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6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7" dur="500"/>
                                        <p:tgtEl>
                                          <p:spTgt spid="8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6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7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5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7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4500"/>
                            </p:stCondLst>
                            <p:childTnLst>
                              <p:par>
                                <p:cTn id="18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8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5500"/>
                            </p:stCondLst>
                            <p:childTnLst>
                              <p:par>
                                <p:cTn id="18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6000"/>
                            </p:stCondLst>
                            <p:childTnLst>
                              <p:par>
                                <p:cTn id="19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5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6500"/>
                            </p:stCondLst>
                            <p:childTnLst>
                              <p:par>
                                <p:cTn id="19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9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7000"/>
                            </p:stCondLst>
                            <p:childTnLst>
                              <p:par>
                                <p:cTn id="20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3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5" grpId="0" animBg="1"/>
      <p:bldP spid="8196" grpId="0" animBg="1"/>
      <p:bldP spid="8197" grpId="0" animBg="1"/>
      <p:bldP spid="8198" grpId="0" animBg="1"/>
      <p:bldP spid="8199" grpId="0" animBg="1"/>
      <p:bldP spid="8200" grpId="0" animBg="1"/>
      <p:bldP spid="8201" grpId="0" animBg="1"/>
      <p:bldP spid="8202" grpId="0" animBg="1"/>
      <p:bldP spid="8203" grpId="0" animBg="1"/>
      <p:bldP spid="8204" grpId="0" animBg="1"/>
      <p:bldP spid="8205" grpId="0" animBg="1"/>
      <p:bldP spid="8206" grpId="0" animBg="1"/>
      <p:bldP spid="8207" grpId="0" animBg="1"/>
      <p:bldP spid="8208" grpId="0" animBg="1"/>
      <p:bldP spid="8209" grpId="0" animBg="1"/>
      <p:bldP spid="8210" grpId="0" animBg="1"/>
      <p:bldP spid="8211" grpId="0" animBg="1"/>
      <p:bldP spid="8212" grpId="0" animBg="1"/>
      <p:bldP spid="8213" grpId="0" animBg="1"/>
      <p:bldP spid="8214" grpId="0" animBg="1"/>
      <p:bldP spid="8215" grpId="0" animBg="1"/>
      <p:bldP spid="8216" grpId="0" animBg="1"/>
      <p:bldP spid="8217" grpId="0" animBg="1"/>
      <p:bldP spid="8218" grpId="0" animBg="1"/>
      <p:bldP spid="8219" grpId="0" animBg="1"/>
      <p:bldP spid="8220" grpId="0" animBg="1"/>
      <p:bldP spid="8221" grpId="0" animBg="1"/>
      <p:bldP spid="8222" grpId="0" animBg="1"/>
      <p:bldP spid="8223" grpId="0" animBg="1"/>
      <p:bldP spid="8224" grpId="0" animBg="1"/>
      <p:bldP spid="8225" grpId="0" animBg="1"/>
      <p:bldP spid="8226" grpId="0" animBg="1"/>
      <p:bldP spid="8227" grpId="0" animBg="1"/>
      <p:bldP spid="8228" grpId="0" animBg="1"/>
      <p:bldP spid="8229" grpId="0" animBg="1"/>
      <p:bldP spid="8230" grpId="0" animBg="1"/>
      <p:bldP spid="8231" grpId="0" animBg="1"/>
      <p:bldP spid="8232" grpId="0" animBg="1"/>
      <p:bldP spid="8233" grpId="0" animBg="1"/>
      <p:bldP spid="8234" grpId="0" animBg="1"/>
      <p:bldP spid="8235" grpId="0" animBg="1"/>
      <p:bldP spid="8236" grpId="0" animBg="1"/>
      <p:bldP spid="8237" grpId="0" animBg="1"/>
      <p:bldP spid="8238" grpId="0" animBg="1"/>
      <p:bldP spid="8239" grpId="0" animBg="1"/>
      <p:bldP spid="8240" grpId="0" animBg="1"/>
      <p:bldP spid="8241" grpId="0" animBg="1"/>
      <p:bldP spid="8242" grpId="0" animBg="1"/>
      <p:bldP spid="82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44443" y="4765998"/>
            <a:ext cx="8519609" cy="76944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个位上是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的数都是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的倍数。 </a:t>
            </a:r>
            <a:r>
              <a:rPr lang="zh-CN" sz="44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endParaRPr lang="zh-CN" sz="44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779899" y="3953645"/>
            <a:ext cx="432048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倍数的</a:t>
            </a:r>
            <a:r>
              <a:rPr 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特征</a:t>
            </a:r>
            <a:endParaRPr lang="zh-CN" sz="4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827584" y="720883"/>
            <a:ext cx="576064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24472" y="1359059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873828" y="720883"/>
            <a:ext cx="576064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870716" y="1359059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881940" y="702592"/>
            <a:ext cx="576064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22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878828" y="1340768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928184" y="702592"/>
            <a:ext cx="576064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32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925072" y="1340768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34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943251" y="723181"/>
            <a:ext cx="576064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42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940139" y="1361357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44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5989495" y="723181"/>
            <a:ext cx="576064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52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5986383" y="1361357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54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6997607" y="704890"/>
            <a:ext cx="576064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62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6994495" y="1343066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64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005719" y="702592"/>
            <a:ext cx="579176" cy="584775"/>
            <a:chOff x="7956376" y="3255684"/>
            <a:chExt cx="579176" cy="584775"/>
          </a:xfrm>
        </p:grpSpPr>
        <p:sp>
          <p:nvSpPr>
            <p:cNvPr id="2" name="矩形 1"/>
            <p:cNvSpPr/>
            <p:nvPr/>
          </p:nvSpPr>
          <p:spPr>
            <a:xfrm>
              <a:off x="7956376" y="3255684"/>
              <a:ext cx="579176" cy="58477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21" name="Text Box 4"/>
            <p:cNvSpPr txBox="1">
              <a:spLocks noChangeArrowheads="1"/>
            </p:cNvSpPr>
            <p:nvPr/>
          </p:nvSpPr>
          <p:spPr bwMode="auto">
            <a:xfrm>
              <a:off x="7959488" y="3410199"/>
              <a:ext cx="576064" cy="30777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400" dirty="0" smtClean="0">
                  <a:solidFill>
                    <a:srgbClr val="00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……</a:t>
              </a:r>
              <a:endParaRPr lang="zh-CN" sz="1400" dirty="0">
                <a:solidFill>
                  <a:srgbClr val="00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3820172" y="5569849"/>
            <a:ext cx="136815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验证</a:t>
            </a:r>
            <a:endParaRPr lang="zh-CN" sz="4400" b="0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830696" y="2015526"/>
            <a:ext cx="576064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827584" y="2655203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1876940" y="2015526"/>
            <a:ext cx="576064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16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1873828" y="2655203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2885052" y="1997235"/>
            <a:ext cx="576064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26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2881940" y="2636912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28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3931296" y="1997235"/>
            <a:ext cx="576064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3928184" y="2636912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38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4946363" y="2017824"/>
            <a:ext cx="576064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46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4943251" y="2657501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48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5992607" y="2017824"/>
            <a:ext cx="576064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56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5989495" y="2657501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58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7000719" y="1999533"/>
            <a:ext cx="576064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66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6997607" y="2639210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68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827584" y="3273975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1873828" y="3273975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2881940" y="3255684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4" name="Text Box 4"/>
          <p:cNvSpPr txBox="1">
            <a:spLocks noChangeArrowheads="1"/>
          </p:cNvSpPr>
          <p:nvPr/>
        </p:nvSpPr>
        <p:spPr bwMode="auto">
          <a:xfrm>
            <a:off x="3928184" y="3255684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4943251" y="3276273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50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5989495" y="3276273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60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6997607" y="3257982"/>
            <a:ext cx="579176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70</a:t>
            </a:r>
            <a:endParaRPr 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4000"/>
                            </p:stCondLst>
                            <p:childTnLst>
                              <p:par>
                                <p:cTn id="1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6000"/>
                            </p:stCondLst>
                            <p:childTnLst>
                              <p:par>
                                <p:cTn id="1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7000"/>
                            </p:stCondLst>
                            <p:childTnLst>
                              <p:par>
                                <p:cTn id="1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8000"/>
                            </p:stCondLst>
                            <p:childTnLst>
                              <p:par>
                                <p:cTn id="1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9000"/>
                            </p:stCondLst>
                            <p:childTnLst>
                              <p:par>
                                <p:cTn id="1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2000"/>
                            </p:stCondLst>
                            <p:childTnLst>
                              <p:par>
                                <p:cTn id="1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33000"/>
                            </p:stCondLst>
                            <p:childTnLst>
                              <p:par>
                                <p:cTn id="2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4000"/>
                            </p:stCondLst>
                            <p:childTnLst>
                              <p:par>
                                <p:cTn id="2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35000"/>
                            </p:stCondLst>
                            <p:childTnLst>
                              <p:par>
                                <p:cTn id="2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4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5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5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6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41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2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3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4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  <p:bldP spid="7172" grpId="0" autoUpdateAnimBg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30" grpId="0" autoUpdateAnimBg="0"/>
      <p:bldP spid="30" grpId="1"/>
      <p:bldP spid="25" grpId="0" animBg="1"/>
      <p:bldP spid="26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"/>
          <p:cNvSpPr txBox="1"/>
          <p:nvPr/>
        </p:nvSpPr>
        <p:spPr>
          <a:xfrm>
            <a:off x="534616" y="1188283"/>
            <a:ext cx="5336246" cy="927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下面哪些数</a:t>
            </a:r>
            <a:r>
              <a:rPr lang="zh-CN" altLang="en-US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40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倍数</a:t>
            </a:r>
            <a:r>
              <a:rPr lang="en-US" altLang="zh-CN" sz="4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80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1187624" y="2326370"/>
            <a:ext cx="10358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421</a:t>
            </a:r>
            <a:endParaRPr lang="zh-CN" altLang="en-US" sz="4400" dirty="0"/>
          </a:p>
        </p:txBody>
      </p:sp>
      <p:sp>
        <p:nvSpPr>
          <p:cNvPr id="4" name="矩形 3"/>
          <p:cNvSpPr/>
          <p:nvPr/>
        </p:nvSpPr>
        <p:spPr>
          <a:xfrm>
            <a:off x="2660807" y="2326370"/>
            <a:ext cx="10358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574</a:t>
            </a:r>
            <a:endParaRPr lang="zh-CN" altLang="en-US" sz="4400" dirty="0"/>
          </a:p>
        </p:txBody>
      </p:sp>
      <p:sp>
        <p:nvSpPr>
          <p:cNvPr id="7" name="矩形 6"/>
          <p:cNvSpPr/>
          <p:nvPr/>
        </p:nvSpPr>
        <p:spPr>
          <a:xfrm>
            <a:off x="4209433" y="2313664"/>
            <a:ext cx="10358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618</a:t>
            </a:r>
            <a:endParaRPr lang="zh-CN" altLang="en-US" sz="4400" dirty="0"/>
          </a:p>
        </p:txBody>
      </p:sp>
      <p:sp>
        <p:nvSpPr>
          <p:cNvPr id="8" name="矩形 7"/>
          <p:cNvSpPr/>
          <p:nvPr/>
        </p:nvSpPr>
        <p:spPr>
          <a:xfrm>
            <a:off x="5967217" y="2311034"/>
            <a:ext cx="10358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861</a:t>
            </a:r>
            <a:endParaRPr lang="zh-CN" altLang="en-US" sz="4400" dirty="0"/>
          </a:p>
        </p:txBody>
      </p:sp>
      <p:sp>
        <p:nvSpPr>
          <p:cNvPr id="9" name="矩形 8"/>
          <p:cNvSpPr/>
          <p:nvPr/>
        </p:nvSpPr>
        <p:spPr>
          <a:xfrm>
            <a:off x="2049253" y="3214716"/>
            <a:ext cx="10358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900</a:t>
            </a:r>
            <a:endParaRPr lang="zh-CN" altLang="en-US" sz="4400" dirty="0"/>
          </a:p>
        </p:txBody>
      </p:sp>
      <p:sp>
        <p:nvSpPr>
          <p:cNvPr id="10" name="矩形 9"/>
          <p:cNvSpPr/>
          <p:nvPr/>
        </p:nvSpPr>
        <p:spPr>
          <a:xfrm>
            <a:off x="3551827" y="3214717"/>
            <a:ext cx="10358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305</a:t>
            </a:r>
            <a:endParaRPr lang="zh-CN" altLang="en-US" sz="4400" dirty="0"/>
          </a:p>
        </p:txBody>
      </p:sp>
      <p:sp>
        <p:nvSpPr>
          <p:cNvPr id="11" name="矩形 10"/>
          <p:cNvSpPr/>
          <p:nvPr/>
        </p:nvSpPr>
        <p:spPr>
          <a:xfrm>
            <a:off x="5116029" y="3214715"/>
            <a:ext cx="10358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172</a:t>
            </a:r>
            <a:endParaRPr lang="zh-CN" altLang="en-US" sz="4400" dirty="0"/>
          </a:p>
        </p:txBody>
      </p:sp>
      <p:sp>
        <p:nvSpPr>
          <p:cNvPr id="15" name="TextBox 14"/>
          <p:cNvSpPr txBox="1"/>
          <p:nvPr/>
        </p:nvSpPr>
        <p:spPr>
          <a:xfrm>
            <a:off x="534616" y="4377878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的倍数</a:t>
            </a:r>
            <a:r>
              <a:rPr lang="en-US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7200" b="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11968" y="4507825"/>
            <a:ext cx="16028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574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52240" y="4495165"/>
            <a:ext cx="147828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618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36235" y="4492625"/>
            <a:ext cx="139636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900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32600" y="4470400"/>
            <a:ext cx="161353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172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1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1442</Words>
  <Application>WPS 演示</Application>
  <PresentationFormat>全屏显示(4:3)</PresentationFormat>
  <Paragraphs>445</Paragraphs>
  <Slides>26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人教版数学五年级下册第2单元</dc:title>
  <dc:creator>吉林梓翰教育图书有限公司</dc:creator>
  <cp:lastModifiedBy>lenovop</cp:lastModifiedBy>
  <cp:revision>665</cp:revision>
  <dcterms:created xsi:type="dcterms:W3CDTF">2015-11-21T07:20:00Z</dcterms:created>
  <dcterms:modified xsi:type="dcterms:W3CDTF">2021-11-01T05:24:33Z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